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86" r:id="rId2"/>
    <p:sldId id="256" r:id="rId3"/>
    <p:sldId id="263" r:id="rId4"/>
    <p:sldId id="268" r:id="rId5"/>
    <p:sldId id="267" r:id="rId6"/>
    <p:sldId id="266" r:id="rId7"/>
    <p:sldId id="264" r:id="rId8"/>
    <p:sldId id="265" r:id="rId9"/>
    <p:sldId id="269" r:id="rId10"/>
    <p:sldId id="257" r:id="rId11"/>
    <p:sldId id="258" r:id="rId12"/>
    <p:sldId id="259" r:id="rId13"/>
    <p:sldId id="262" r:id="rId14"/>
    <p:sldId id="260" r:id="rId15"/>
    <p:sldId id="261" r:id="rId16"/>
    <p:sldId id="4387" r:id="rId17"/>
    <p:sldId id="4388" r:id="rId18"/>
    <p:sldId id="4389" r:id="rId19"/>
    <p:sldId id="4390" r:id="rId20"/>
    <p:sldId id="4395" r:id="rId21"/>
    <p:sldId id="4396" r:id="rId22"/>
    <p:sldId id="4393" r:id="rId23"/>
    <p:sldId id="4394" r:id="rId24"/>
    <p:sldId id="4263" r:id="rId25"/>
    <p:sldId id="4266" r:id="rId26"/>
    <p:sldId id="426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79" d="100"/>
          <a:sy n="79" d="100"/>
        </p:scale>
        <p:origin x="15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81008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373926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26137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141765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336242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16921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13825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352866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41518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344741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6533F5-C000-41A0-83AC-43E1BDD96C95}" type="datetimeFigureOut">
              <a:rPr kumimoji="1" lang="ja-JP" altLang="en-US" smtClean="0"/>
              <a:t>2023/9/5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170674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533F5-C000-41A0-83AC-43E1BDD96C95}" type="datetimeFigureOut">
              <a:rPr kumimoji="1" lang="ja-JP" altLang="en-US" smtClean="0"/>
              <a:t>2023/9/5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2E92E-DD8A-4462-AE3E-1ED62E722B6A}" type="slidenum">
              <a:rPr kumimoji="1" lang="ja-JP" altLang="en-US" smtClean="0"/>
              <a:t>‹#›</a:t>
            </a:fld>
            <a:endParaRPr kumimoji="1" lang="ja-JP" altLang="en-US"/>
          </a:p>
        </p:txBody>
      </p:sp>
    </p:spTree>
    <p:extLst>
      <p:ext uri="{BB962C8B-B14F-4D97-AF65-F5344CB8AC3E}">
        <p14:creationId xmlns:p14="http://schemas.microsoft.com/office/powerpoint/2010/main" val="1220066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イングリッシュガーデンは自然な雰囲気を楽しむ庭です。自分の好きな花をどのように植えようか、自由な発想が楽しい庭です。しかし、自然なままと言っても、植物の特性を知り、バランスなどを計画することも必要です。それをしないと、荒れ果てた庭になってしまいます。手入れをしているのに、自然風に見せるところにイングリッシュガーデンの醍醐味があります。">
            <a:extLst>
              <a:ext uri="{FF2B5EF4-FFF2-40B4-BE49-F238E27FC236}">
                <a16:creationId xmlns:a16="http://schemas.microsoft.com/office/drawing/2014/main" id="{D804934C-7DA4-43F9-919D-25F96D4C9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字幕 2">
            <a:extLst>
              <a:ext uri="{FF2B5EF4-FFF2-40B4-BE49-F238E27FC236}">
                <a16:creationId xmlns:a16="http://schemas.microsoft.com/office/drawing/2014/main" id="{D8C81363-968A-4214-85D0-8D71016F37A6}"/>
              </a:ext>
            </a:extLst>
          </p:cNvPr>
          <p:cNvSpPr>
            <a:spLocks noGrp="1"/>
          </p:cNvSpPr>
          <p:nvPr>
            <p:ph type="subTitle" idx="1"/>
          </p:nvPr>
        </p:nvSpPr>
        <p:spPr>
          <a:xfrm>
            <a:off x="-12700" y="284979"/>
            <a:ext cx="9156700" cy="1449393"/>
          </a:xfrm>
        </p:spPr>
        <p:txBody>
          <a:bodyPr rtlCol="0">
            <a:normAutofit fontScale="62500" lnSpcReduction="20000"/>
          </a:bodyPr>
          <a:lstStyle/>
          <a:p>
            <a:pPr eaLnBrk="1" fontAlgn="auto" hangingPunct="1">
              <a:spcAft>
                <a:spcPts val="0"/>
              </a:spcAft>
              <a:defRPr/>
            </a:pPr>
            <a:r>
              <a:rPr lang="ja-JP" altLang="en-US" sz="5800" dirty="0">
                <a:solidFill>
                  <a:srgbClr val="FFFF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２０２３年９月１１日（月）</a:t>
            </a:r>
            <a:endParaRPr lang="en-US" altLang="ja-JP" sz="5800" dirty="0">
              <a:solidFill>
                <a:srgbClr val="FFFF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r>
              <a:rPr lang="ja-JP" altLang="en-US" sz="4200" dirty="0">
                <a:solidFill>
                  <a:srgbClr val="FF0000"/>
                </a:solidFill>
                <a:effectLst>
                  <a:outerShdw blurRad="38100" dist="38100" dir="2700000" algn="tl">
                    <a:srgbClr val="000000">
                      <a:alpha val="43137"/>
                    </a:srgbClr>
                  </a:outerShdw>
                </a:effectLst>
                <a:highlight>
                  <a:srgbClr val="FFFF00"/>
                </a:highlight>
                <a:latin typeface="HG創英角ｺﾞｼｯｸUB" panose="020B0909000000000000" pitchFamily="49" charset="-128"/>
                <a:ea typeface="HG創英角ｺﾞｼｯｸUB" panose="020B0909000000000000" pitchFamily="49" charset="-128"/>
              </a:rPr>
              <a:t>１３：００～１４：００　プレオープン（開店前オープン）</a:t>
            </a:r>
            <a:endParaRPr lang="en-US" altLang="ja-JP" sz="4200" dirty="0">
              <a:solidFill>
                <a:srgbClr val="FF0000"/>
              </a:solidFill>
              <a:effectLst>
                <a:outerShdw blurRad="38100" dist="38100" dir="2700000" algn="tl">
                  <a:srgbClr val="000000">
                    <a:alpha val="43137"/>
                  </a:srgbClr>
                </a:outerShdw>
              </a:effectLst>
              <a:highlight>
                <a:srgbClr val="FFFF00"/>
              </a:highligh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r>
              <a:rPr lang="ja-JP" altLang="en-US" sz="6500" dirty="0">
                <a:solidFill>
                  <a:srgbClr val="FFFF00"/>
                </a:solidFill>
                <a:effectLst>
                  <a:outerShdw blurRad="38100" dist="38100" dir="2700000" algn="tl">
                    <a:srgbClr val="000000">
                      <a:alpha val="43137"/>
                    </a:srgbClr>
                  </a:outerShdw>
                </a:effectLst>
                <a:highlight>
                  <a:srgbClr val="FF0000"/>
                </a:highlight>
                <a:latin typeface="HG創英角ｺﾞｼｯｸUB" panose="020B0909000000000000" pitchFamily="49" charset="-128"/>
                <a:ea typeface="HG創英角ｺﾞｼｯｸUB" panose="020B0909000000000000" pitchFamily="49" charset="-128"/>
              </a:rPr>
              <a:t>１４：００　オープン</a:t>
            </a:r>
            <a:endParaRPr lang="ja-JP" altLang="en-US" dirty="0">
              <a:latin typeface="HG創英角ｺﾞｼｯｸUB" panose="020B0909000000000000" pitchFamily="49" charset="-128"/>
              <a:ea typeface="HG創英角ｺﾞｼｯｸUB" panose="020B0909000000000000" pitchFamily="49" charset="-128"/>
            </a:endParaRPr>
          </a:p>
        </p:txBody>
      </p:sp>
      <p:sp>
        <p:nvSpPr>
          <p:cNvPr id="2052" name="タイトル 1">
            <a:extLst>
              <a:ext uri="{FF2B5EF4-FFF2-40B4-BE49-F238E27FC236}">
                <a16:creationId xmlns:a16="http://schemas.microsoft.com/office/drawing/2014/main" id="{B0B61596-D741-438A-834A-7884C02B01DF}"/>
              </a:ext>
            </a:extLst>
          </p:cNvPr>
          <p:cNvSpPr txBox="1">
            <a:spLocks noChangeArrowheads="1"/>
          </p:cNvSpPr>
          <p:nvPr/>
        </p:nvSpPr>
        <p:spPr bwMode="auto">
          <a:xfrm>
            <a:off x="1139031" y="6062715"/>
            <a:ext cx="685323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spcBef>
                <a:spcPct val="0"/>
              </a:spcBef>
              <a:buFontTx/>
              <a:buNone/>
            </a:pPr>
            <a:r>
              <a:rPr lang="ja-JP" altLang="en-US" sz="3000" b="1" dirty="0">
                <a:solidFill>
                  <a:srgbClr val="FFFF66"/>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さいたま市民のリモートカフェ</a:t>
            </a:r>
          </a:p>
        </p:txBody>
      </p:sp>
      <p:sp>
        <p:nvSpPr>
          <p:cNvPr id="5" name="テキスト ボックス 4">
            <a:extLst>
              <a:ext uri="{FF2B5EF4-FFF2-40B4-BE49-F238E27FC236}">
                <a16:creationId xmlns:a16="http://schemas.microsoft.com/office/drawing/2014/main" id="{3F0B45B8-A91C-4767-954F-760E32A0D50F}"/>
              </a:ext>
            </a:extLst>
          </p:cNvPr>
          <p:cNvSpPr txBox="1"/>
          <p:nvPr/>
        </p:nvSpPr>
        <p:spPr>
          <a:xfrm>
            <a:off x="12701" y="3164397"/>
            <a:ext cx="9143999" cy="2831544"/>
          </a:xfrm>
          <a:prstGeom prst="rect">
            <a:avLst/>
          </a:prstGeom>
          <a:noFill/>
        </p:spPr>
        <p:txBody>
          <a:bodyPr wrap="square" rtlCol="0">
            <a:spAutoFit/>
          </a:bodyPr>
          <a:lstStyle/>
          <a:p>
            <a:pPr algn="ctr">
              <a:tabLst>
                <a:tab pos="539750" algn="l"/>
              </a:tabLst>
            </a:pPr>
            <a:r>
              <a:rPr kumimoji="1" lang="ja-JP" altLang="en-US" sz="2800" dirty="0">
                <a:solidFill>
                  <a:srgbClr val="FF0000"/>
                </a:solidFill>
                <a:effectLst>
                  <a:outerShdw blurRad="38100" dist="38100" dir="2700000" algn="tl">
                    <a:srgbClr val="000000">
                      <a:alpha val="43137"/>
                    </a:srgbClr>
                  </a:outerShdw>
                </a:effectLst>
                <a:highlight>
                  <a:srgbClr val="FFFF00"/>
                </a:highlight>
                <a:latin typeface="HG創英角ﾎﾟｯﾌﾟ体" panose="040B0A09000000000000" pitchFamily="49" charset="-128"/>
                <a:ea typeface="HG創英角ﾎﾟｯﾌﾟ体" panose="040B0A09000000000000" pitchFamily="49" charset="-128"/>
              </a:rPr>
              <a:t>第２０回　本日の話題提供者</a:t>
            </a:r>
            <a:endParaRPr kumimoji="1" lang="en-US" altLang="ja-JP" sz="2800" dirty="0">
              <a:solidFill>
                <a:srgbClr val="FF0000"/>
              </a:solidFill>
              <a:effectLst>
                <a:outerShdw blurRad="38100" dist="38100" dir="2700000" algn="tl">
                  <a:srgbClr val="000000">
                    <a:alpha val="43137"/>
                  </a:srgbClr>
                </a:outerShdw>
              </a:effectLst>
              <a:highlight>
                <a:srgbClr val="FFFF00"/>
              </a:highlight>
              <a:latin typeface="HG創英角ﾎﾟｯﾌﾟ体" panose="040B0A09000000000000" pitchFamily="49" charset="-128"/>
              <a:ea typeface="HG創英角ﾎﾟｯﾌﾟ体" panose="040B0A09000000000000" pitchFamily="49" charset="-128"/>
            </a:endParaRPr>
          </a:p>
          <a:p>
            <a:pPr algn="ctr">
              <a:tabLst>
                <a:tab pos="539750" algn="l"/>
              </a:tabLst>
            </a:pPr>
            <a:endParaRPr kumimoji="1" lang="en-US" altLang="ja-JP" sz="28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lgn="ctr">
              <a:tabLst>
                <a:tab pos="539750" algn="l"/>
              </a:tabLst>
            </a:pPr>
            <a:r>
              <a:rPr kumimoji="1" lang="ja-JP" altLang="en-US" sz="48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大迫憲三さん</a:t>
            </a:r>
            <a:endParaRPr kumimoji="1" lang="en-US" altLang="ja-JP" sz="48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lgn="ctr">
              <a:tabLst>
                <a:tab pos="539750" algn="l"/>
              </a:tabLst>
            </a:pPr>
            <a:endParaRPr kumimoji="1" lang="en-US" altLang="ja-JP" sz="28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lgn="ctr">
              <a:tabLst>
                <a:tab pos="539750" algn="l"/>
              </a:tabLst>
            </a:pPr>
            <a:r>
              <a:rPr kumimoji="1" lang="ja-JP" altLang="en-US" sz="28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金属労働界で記録に残る</a:t>
            </a:r>
            <a:r>
              <a:rPr lang="ja-JP" altLang="en-US" sz="2800" dirty="0">
                <a:solidFill>
                  <a:srgbClr val="FFFF00"/>
                </a:solidFill>
                <a:latin typeface="HG創英角ｺﾞｼｯｸUB" panose="020B0909000000000000" pitchFamily="49" charset="-128"/>
                <a:ea typeface="HG創英角ｺﾞｼｯｸUB" panose="020B0909000000000000" pitchFamily="49" charset="-128"/>
              </a:rPr>
              <a:t>浜田精機争議の経験を踏まえて</a:t>
            </a:r>
            <a:endParaRPr kumimoji="1" lang="ja-JP" altLang="en-US" sz="28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tabLst>
                <a:tab pos="539750" algn="l"/>
              </a:tabLst>
            </a:pPr>
            <a:endParaRPr kumimoji="1" lang="en-US" altLang="ja-JP"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60297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CAF5D5-F04A-1A25-3D74-5E03E77D3D70}"/>
              </a:ext>
            </a:extLst>
          </p:cNvPr>
          <p:cNvSpPr txBox="1"/>
          <p:nvPr/>
        </p:nvSpPr>
        <p:spPr>
          <a:xfrm>
            <a:off x="0" y="225572"/>
            <a:ext cx="9144000" cy="6124754"/>
          </a:xfrm>
          <a:prstGeom prst="rect">
            <a:avLst/>
          </a:prstGeom>
          <a:noFill/>
        </p:spPr>
        <p:txBody>
          <a:bodyPr wrap="square">
            <a:spAutoFit/>
          </a:bodyPr>
          <a:lstStyle/>
          <a:p>
            <a:r>
              <a:rPr lang="ja-JP" altLang="en-US" sz="2800" dirty="0">
                <a:solidFill>
                  <a:srgbClr val="000066"/>
                </a:solidFill>
                <a:latin typeface="Arial Black" panose="020B0A04020102020204" pitchFamily="34" charset="0"/>
                <a:ea typeface="HG創英角ｺﾞｼｯｸUB" panose="020B0909000000000000" pitchFamily="49" charset="-128"/>
              </a:rPr>
              <a:t>浜田精機の争議について・・・ 資料の補足として</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ja-JP" altLang="en-US"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1 ．闘う相手を明確にした</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相手は、なぜ三菱銀行・重工なのか・・・事情と背景</a:t>
            </a:r>
          </a:p>
          <a:p>
            <a:r>
              <a:rPr lang="ja-JP" altLang="en-US" sz="2800" dirty="0">
                <a:solidFill>
                  <a:srgbClr val="000066"/>
                </a:solidFill>
                <a:latin typeface="Arial Black" panose="020B0A04020102020204" pitchFamily="34" charset="0"/>
                <a:ea typeface="HG創英角ｺﾞｼｯｸUB" panose="020B0909000000000000" pitchFamily="49" charset="-128"/>
              </a:rPr>
              <a:t>オフセット印刷業界</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1964年東京オリンピックでテレビのカラー化すすむ。</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印刷物もカラーへ、オフセット印刷機の需要が伸びる状況 大企業が乗り出すが技術的に成功せず、日立製作所・住友重機など撤退、三菱重工は一年後に60回払い。</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これまでの商習慣（契約時に1/3 納入時に1/3 後の1/3を36回払いであった）を破り強引に市場へ殴り込んだ。</a:t>
            </a:r>
          </a:p>
        </p:txBody>
      </p:sp>
    </p:spTree>
    <p:extLst>
      <p:ext uri="{BB962C8B-B14F-4D97-AF65-F5344CB8AC3E}">
        <p14:creationId xmlns:p14="http://schemas.microsoft.com/office/powerpoint/2010/main" val="69964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17B4DC2-5FED-147D-8F8C-D3955B5E5376}"/>
              </a:ext>
            </a:extLst>
          </p:cNvPr>
          <p:cNvSpPr txBox="1"/>
          <p:nvPr/>
        </p:nvSpPr>
        <p:spPr>
          <a:xfrm>
            <a:off x="0" y="445879"/>
            <a:ext cx="9144000" cy="6124754"/>
          </a:xfrm>
          <a:prstGeom prst="rect">
            <a:avLst/>
          </a:prstGeom>
          <a:noFill/>
        </p:spPr>
        <p:txBody>
          <a:bodyPr wrap="square">
            <a:spAutoFit/>
          </a:bodyPr>
          <a:lstStyle/>
          <a:p>
            <a:r>
              <a:rPr lang="ja-JP" altLang="en-US" sz="2800" dirty="0">
                <a:solidFill>
                  <a:srgbClr val="000066"/>
                </a:solidFill>
                <a:latin typeface="Arial Black" panose="020B0A04020102020204" pitchFamily="34" charset="0"/>
                <a:ea typeface="HG創英角ｺﾞｼｯｸUB" panose="020B0909000000000000" pitchFamily="49" charset="-128"/>
              </a:rPr>
              <a:t>　浜田精機が一時的に資金繰りに困窮し更生申し立てを行ったのを契機に、メインバンクの三菱銀行から更生管財人を送り込み、会社再建を装いながら、闘う労働組合を抱えて再建するよりも、浜田精機を亡き者にした方が、三菱重工のオフセット印刷機の市場進出に有利と判断し、最初から再建する気はなく、破産全員解雇へと進めたと私たちは判断した。</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ja-JP" altLang="en-US"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したがって、私たちは、争議の最初から、三菱資本を相手に「工場再建」を求めて闘い続けた。</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ゼッケン「三菱は責任をとれ独占の企業閉鎖全員解雇反対」「ほうりだされてなるものか、紙切れ一枚で（解雇通知のこと）」をスローガンにした。</a:t>
            </a:r>
          </a:p>
        </p:txBody>
      </p:sp>
    </p:spTree>
    <p:extLst>
      <p:ext uri="{BB962C8B-B14F-4D97-AF65-F5344CB8AC3E}">
        <p14:creationId xmlns:p14="http://schemas.microsoft.com/office/powerpoint/2010/main" val="174287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673E247-AE6D-7C5D-D3CD-5D07A7173C35}"/>
              </a:ext>
            </a:extLst>
          </p:cNvPr>
          <p:cNvSpPr txBox="1"/>
          <p:nvPr/>
        </p:nvSpPr>
        <p:spPr>
          <a:xfrm>
            <a:off x="0" y="302359"/>
            <a:ext cx="9144000" cy="6124754"/>
          </a:xfrm>
          <a:prstGeom prst="rect">
            <a:avLst/>
          </a:prstGeom>
          <a:noFill/>
        </p:spPr>
        <p:txBody>
          <a:bodyPr wrap="square">
            <a:spAutoFit/>
          </a:bodyPr>
          <a:lstStyle/>
          <a:p>
            <a:r>
              <a:rPr lang="ja-JP" altLang="en-US" sz="2800" dirty="0">
                <a:solidFill>
                  <a:srgbClr val="000066"/>
                </a:solidFill>
                <a:latin typeface="Arial Black" panose="020B0A04020102020204" pitchFamily="34" charset="0"/>
                <a:ea typeface="HG創英角ｺﾞｼｯｸUB" panose="020B0909000000000000" pitchFamily="49" charset="-128"/>
              </a:rPr>
              <a:t>2 ．組合員の団結は柔軟に</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ja-JP" altLang="en-US"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破産後の組合員500名の状況 おおよそ</a:t>
            </a: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⓵　争議に参加せず退職する者200名</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⓶　組合費ブラスa争議資金を払い</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退職金、未払賃金の確保をと+aを</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組合に委任する者150名</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⓷　争議に参加する者120名</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（浦和工場30 東京・柏工場90）</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ja-JP" altLang="en-US"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p:txBody>
      </p:sp>
    </p:spTree>
    <p:extLst>
      <p:ext uri="{BB962C8B-B14F-4D97-AF65-F5344CB8AC3E}">
        <p14:creationId xmlns:p14="http://schemas.microsoft.com/office/powerpoint/2010/main" val="330156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4CDA591-58E2-8796-CBBC-FF67233E21C7}"/>
              </a:ext>
            </a:extLst>
          </p:cNvPr>
          <p:cNvSpPr txBox="1"/>
          <p:nvPr/>
        </p:nvSpPr>
        <p:spPr>
          <a:xfrm>
            <a:off x="0" y="278356"/>
            <a:ext cx="9144000" cy="6124754"/>
          </a:xfrm>
          <a:prstGeom prst="rect">
            <a:avLst/>
          </a:prstGeom>
          <a:noFill/>
        </p:spPr>
        <p:txBody>
          <a:bodyPr wrap="square">
            <a:spAutoFit/>
          </a:bodyPr>
          <a:lstStyle/>
          <a:p>
            <a:r>
              <a:rPr lang="ja-JP" altLang="en-US" sz="2800" dirty="0">
                <a:solidFill>
                  <a:srgbClr val="000066"/>
                </a:solidFill>
                <a:latin typeface="Arial Black" panose="020B0A04020102020204" pitchFamily="34" charset="0"/>
                <a:ea typeface="HG創英角ｺﾞｼｯｸUB" panose="020B0909000000000000" pitchFamily="49" charset="-128"/>
              </a:rPr>
              <a:t>〇　工場使用協定の意義</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ja-JP" altLang="en-US"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破産管財人との間で、締結した「工場使用協定」は、争議の拠点を確保したこと。</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その意義は大きい。</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⓵　組合は、会社資産の保全のため、工場内に留まる</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ことを認め、水・光・熱費は、破産財団が支払う。</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⓶　破産財団は、労働組合に対して、資産保全の</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ため金員を支払う。</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⓷　工場の機械など使用することを認める。」</a:t>
            </a:r>
          </a:p>
        </p:txBody>
      </p:sp>
    </p:spTree>
    <p:extLst>
      <p:ext uri="{BB962C8B-B14F-4D97-AF65-F5344CB8AC3E}">
        <p14:creationId xmlns:p14="http://schemas.microsoft.com/office/powerpoint/2010/main" val="150747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8E9ED1E-BA8C-1548-07EB-9DFA515778D4}"/>
              </a:ext>
            </a:extLst>
          </p:cNvPr>
          <p:cNvSpPr txBox="1"/>
          <p:nvPr/>
        </p:nvSpPr>
        <p:spPr>
          <a:xfrm>
            <a:off x="0" y="646172"/>
            <a:ext cx="9144000" cy="4832092"/>
          </a:xfrm>
          <a:prstGeom prst="rect">
            <a:avLst/>
          </a:prstGeom>
          <a:noFill/>
        </p:spPr>
        <p:txBody>
          <a:bodyPr wrap="square">
            <a:spAutoFit/>
          </a:bodyPr>
          <a:lstStyle/>
          <a:p>
            <a:r>
              <a:rPr lang="ja-JP" altLang="en-US" sz="2800" dirty="0">
                <a:solidFill>
                  <a:srgbClr val="000066"/>
                </a:solidFill>
                <a:latin typeface="Arial Black" panose="020B0A04020102020204" pitchFamily="34" charset="0"/>
                <a:ea typeface="HG創英角ｺﾞｼｯｸUB" panose="020B0909000000000000" pitchFamily="49" charset="-128"/>
              </a:rPr>
              <a:t>3 ．生活対策は、多様に生活対策</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⓵　自主生産</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・・・株式会社設立1印刷機の修理・</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オーバーホール・賃加工</a:t>
            </a: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⓶　印刷用紙B4の販売</a:t>
            </a: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⓷　行商</a:t>
            </a: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⓸　アルバイトなど</a:t>
            </a:r>
          </a:p>
        </p:txBody>
      </p:sp>
    </p:spTree>
    <p:extLst>
      <p:ext uri="{BB962C8B-B14F-4D97-AF65-F5344CB8AC3E}">
        <p14:creationId xmlns:p14="http://schemas.microsoft.com/office/powerpoint/2010/main" val="134039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9B2ABD-6CEA-E239-BD28-89E7A4CD0E32}"/>
              </a:ext>
            </a:extLst>
          </p:cNvPr>
          <p:cNvSpPr txBox="1"/>
          <p:nvPr/>
        </p:nvSpPr>
        <p:spPr>
          <a:xfrm>
            <a:off x="0" y="151179"/>
            <a:ext cx="9144000" cy="6555641"/>
          </a:xfrm>
          <a:prstGeom prst="rect">
            <a:avLst/>
          </a:prstGeom>
          <a:noFill/>
        </p:spPr>
        <p:txBody>
          <a:bodyPr wrap="square">
            <a:spAutoFit/>
          </a:bodyPr>
          <a:lstStyle/>
          <a:p>
            <a:r>
              <a:rPr lang="ja-JP" altLang="en-US" sz="2800" dirty="0">
                <a:solidFill>
                  <a:srgbClr val="000066"/>
                </a:solidFill>
                <a:latin typeface="Arial Black" panose="020B0A04020102020204" pitchFamily="34" charset="0"/>
                <a:ea typeface="HG創英角ｺﾞｼｯｸUB" panose="020B0909000000000000" pitchFamily="49" charset="-128"/>
              </a:rPr>
              <a:t>４．組合活動専従部隊・・・宣伝物作成・支援要請労組</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巡り、他の争議団支援行動参加など</a:t>
            </a:r>
          </a:p>
          <a:p>
            <a:r>
              <a:rPr lang="ja-JP" altLang="en-US" sz="2800" dirty="0">
                <a:solidFill>
                  <a:srgbClr val="000066"/>
                </a:solidFill>
                <a:latin typeface="Arial Black" panose="020B0A04020102020204" pitchFamily="34" charset="0"/>
                <a:ea typeface="HG創英角ｺﾞｼｯｸUB" panose="020B0909000000000000" pitchFamily="49" charset="-128"/>
              </a:rPr>
              <a:t>　　毎月の総行動、大規模集会などには、生活対策の</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組合員も全員参加</a:t>
            </a: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〇　勝利の展望は、最初からあったわけではない。</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紙切れ一枚で放り出されてなるものか、という怒りが出発点。</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私たちの争議支援を訴えれば、すべての労働者は理解</a:t>
            </a:r>
          </a:p>
          <a:p>
            <a:r>
              <a:rPr lang="ja-JP" altLang="en-US" sz="2800" dirty="0">
                <a:solidFill>
                  <a:srgbClr val="000066"/>
                </a:solidFill>
                <a:latin typeface="Arial Black" panose="020B0A04020102020204" pitchFamily="34" charset="0"/>
                <a:ea typeface="HG創英角ｺﾞｼｯｸUB" panose="020B0909000000000000" pitchFamily="49" charset="-128"/>
              </a:rPr>
              <a:t>し、支援をしてくれる。</a:t>
            </a:r>
            <a:endParaRPr lang="en-US" altLang="ja-JP" sz="2800" dirty="0">
              <a:solidFill>
                <a:srgbClr val="000066"/>
              </a:solidFill>
              <a:latin typeface="Arial Black" panose="020B0A04020102020204" pitchFamily="34" charset="0"/>
              <a:ea typeface="HG創英角ｺﾞｼｯｸUB" panose="020B0909000000000000" pitchFamily="49" charset="-128"/>
            </a:endParaRPr>
          </a:p>
          <a:p>
            <a:endParaRPr lang="en-US" altLang="ja-JP" sz="2800" dirty="0">
              <a:solidFill>
                <a:srgbClr val="000066"/>
              </a:solidFill>
              <a:latin typeface="Arial Black" panose="020B0A04020102020204" pitchFamily="34" charset="0"/>
              <a:ea typeface="HG創英角ｺﾞｼｯｸUB" panose="020B0909000000000000" pitchFamily="49" charset="-128"/>
            </a:endParaRPr>
          </a:p>
          <a:p>
            <a:r>
              <a:rPr lang="ja-JP" altLang="en-US" sz="2800" dirty="0">
                <a:solidFill>
                  <a:srgbClr val="000066"/>
                </a:solidFill>
                <a:latin typeface="Arial Black" panose="020B0A04020102020204" pitchFamily="34" charset="0"/>
                <a:ea typeface="HG創英角ｺﾞｼｯｸUB" panose="020B0909000000000000" pitchFamily="49" charset="-128"/>
              </a:rPr>
              <a:t>　私たちほ支え、勝利の展望を与えてくれたのは、ますます広がる支援の輪であった。</a:t>
            </a:r>
          </a:p>
        </p:txBody>
      </p:sp>
    </p:spTree>
    <p:extLst>
      <p:ext uri="{BB962C8B-B14F-4D97-AF65-F5344CB8AC3E}">
        <p14:creationId xmlns:p14="http://schemas.microsoft.com/office/powerpoint/2010/main" val="359351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40C8104-CBC6-A899-213E-1E3C69E2419A}"/>
              </a:ext>
            </a:extLst>
          </p:cNvPr>
          <p:cNvSpPr txBox="1"/>
          <p:nvPr/>
        </p:nvSpPr>
        <p:spPr>
          <a:xfrm>
            <a:off x="0" y="398834"/>
            <a:ext cx="9144000" cy="5909310"/>
          </a:xfrm>
          <a:prstGeom prst="rect">
            <a:avLst/>
          </a:prstGeom>
          <a:noFill/>
        </p:spPr>
        <p:txBody>
          <a:bodyPr wrap="square">
            <a:spAutoFit/>
          </a:bodyPr>
          <a:lstStyle/>
          <a:p>
            <a:r>
              <a:rPr lang="ja-JP" altLang="ja-JP" sz="36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浜田争議の主な動き</a:t>
            </a:r>
          </a:p>
          <a:p>
            <a:r>
              <a:rPr lang="ja-JP" altLang="ja-JP" sz="1800" kern="150" dirty="0">
                <a:effectLst/>
                <a:latin typeface="Liberation Serif"/>
                <a:ea typeface="游明朝" panose="02020400000000000000" pitchFamily="18" charset="-128"/>
                <a:cs typeface="Arial Unicode MS"/>
              </a:rPr>
              <a:t>　</a:t>
            </a:r>
            <a:endParaRPr lang="ja-JP" altLang="ja-JP" sz="1600" kern="150" dirty="0">
              <a:effectLst/>
              <a:latin typeface="Liberation Serif"/>
              <a:ea typeface="游明朝" panose="02020400000000000000" pitchFamily="18" charset="-128"/>
              <a:cs typeface="Arial Unicode MS"/>
            </a:endParaRP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1971</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年</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10/18</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会社更生法申請</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11/10</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更生管財人金子吉五郎決まる</a:t>
            </a: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1974</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年</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4/ 4</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以降　管財人雲隠れ</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ja-JP" altLang="en-US"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7/25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更生会社廃止決定、会社解散、全員解雇</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8/</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地位保全仮処分申請</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8/30</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組合は会社全資産差し押さえる</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9/14</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失業保険仮給付</a:t>
            </a: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9/</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浜田精機支援共闘会議結成</a:t>
            </a:r>
            <a:endPar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議長　中里　中仁</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12/16</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裁判所職権破産宣告</a:t>
            </a:r>
            <a:endPar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破産管財人　渡辺　修を任命</a:t>
            </a:r>
          </a:p>
          <a:p>
            <a:endParaRPr lang="ja-JP" altLang="ja-JP" sz="1600" kern="150" dirty="0">
              <a:effectLst/>
              <a:latin typeface="Liberation Serif"/>
              <a:ea typeface="游明朝" panose="02020400000000000000" pitchFamily="18" charset="-128"/>
              <a:cs typeface="Arial Unicode MS"/>
            </a:endParaRPr>
          </a:p>
        </p:txBody>
      </p:sp>
    </p:spTree>
    <p:extLst>
      <p:ext uri="{BB962C8B-B14F-4D97-AF65-F5344CB8AC3E}">
        <p14:creationId xmlns:p14="http://schemas.microsoft.com/office/powerpoint/2010/main" val="383524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2D6F93B-CFAD-FEA6-0F2F-1B31A6C26452}"/>
              </a:ext>
            </a:extLst>
          </p:cNvPr>
          <p:cNvSpPr txBox="1"/>
          <p:nvPr/>
        </p:nvSpPr>
        <p:spPr>
          <a:xfrm>
            <a:off x="0" y="491488"/>
            <a:ext cx="9144000" cy="5693866"/>
          </a:xfrm>
          <a:prstGeom prst="rect">
            <a:avLst/>
          </a:prstGeom>
          <a:noFill/>
        </p:spPr>
        <p:txBody>
          <a:bodyPr wrap="square">
            <a:spAutoFit/>
          </a:bodyPr>
          <a:lstStyle/>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1975</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年</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1/11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東京工場封印阻止</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13</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浦和工場封印阻</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14</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柏工場封印阻止　　</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1</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4</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月</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ja-JP" altLang="en-US"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９８</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自治体に減免税活動</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4/ 5</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工場使用協定調印　自主生産体制確立</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7/23</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闘争</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周年決起集会</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10/15</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三菱銀行頭取宅抗議</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11/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三菱銀行へ抗議行動続く</a:t>
            </a: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1976</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年</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4/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中小企業取り潰し政策追及で</a:t>
            </a:r>
            <a:endPar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ja-JP" altLang="en-US"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通産</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省への要請・抗議行動続く</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6/23</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三菱銀行本所支店で刑事弾圧、</a:t>
            </a:r>
            <a:endPar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富永副委員長逮捕される</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三菱銀行抗議及び権力弾圧抗議行動</a:t>
            </a:r>
          </a:p>
        </p:txBody>
      </p:sp>
    </p:spTree>
    <p:extLst>
      <p:ext uri="{BB962C8B-B14F-4D97-AF65-F5344CB8AC3E}">
        <p14:creationId xmlns:p14="http://schemas.microsoft.com/office/powerpoint/2010/main" val="281367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DE92382-9527-67E4-7CAF-E28F0D2BB062}"/>
              </a:ext>
            </a:extLst>
          </p:cNvPr>
          <p:cNvSpPr txBox="1"/>
          <p:nvPr/>
        </p:nvSpPr>
        <p:spPr>
          <a:xfrm>
            <a:off x="0" y="576727"/>
            <a:ext cx="9144000" cy="5693866"/>
          </a:xfrm>
          <a:prstGeom prst="rect">
            <a:avLst/>
          </a:prstGeom>
          <a:noFill/>
        </p:spPr>
        <p:txBody>
          <a:bodyPr wrap="square">
            <a:spAutoFit/>
          </a:bodyPr>
          <a:lstStyle/>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1977</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年</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3/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毎週三菱重工本社前でビラまき開始</a:t>
            </a: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6/23</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浜田現地大交流会</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於</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東京工場</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endPar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7/22</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第一次浜田総行動開始、</a:t>
            </a:r>
            <a:endPar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三菱重工本社包囲行動続く</a:t>
            </a:r>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1978</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年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2/22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解決迫る総決起集会</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九段会館にて</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endPar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5/22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三菱造船長崎へオルグ団派遣開始、</a:t>
            </a:r>
            <a:endPar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800" kern="150" dirty="0">
                <a:solidFill>
                  <a:srgbClr val="000066"/>
                </a:solidFill>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全造船三菱重工支部と共闘深まる</a:t>
            </a: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1979</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年</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刑事事件有罪判決</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2/ 9</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人違い監置事件</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5/17</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管財人　第一次解決案示す</a:t>
            </a:r>
          </a:p>
          <a:p>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11/ 2</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調印</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管財人</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endPar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11/20   </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調印</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a:t>
            </a: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裁判所・関係人</a:t>
            </a:r>
            <a:r>
              <a:rPr lang="en-US"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     </a:t>
            </a:r>
            <a:endPar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endParaRPr>
          </a:p>
          <a:p>
            <a:pPr algn="r"/>
            <a:r>
              <a:rPr lang="ja-JP" altLang="ja-JP" sz="2800" kern="150" dirty="0">
                <a:solidFill>
                  <a:srgbClr val="000066"/>
                </a:solidFill>
                <a:effectLst/>
                <a:latin typeface="HG創英角ｺﾞｼｯｸUB" panose="020B0909000000000000" pitchFamily="49" charset="-128"/>
                <a:ea typeface="HG創英角ｺﾞｼｯｸUB" panose="020B0909000000000000" pitchFamily="49" charset="-128"/>
                <a:cs typeface="Arial Unicode MS"/>
              </a:rPr>
              <a:t>以上</a:t>
            </a:r>
          </a:p>
        </p:txBody>
      </p:sp>
    </p:spTree>
    <p:extLst>
      <p:ext uri="{BB962C8B-B14F-4D97-AF65-F5344CB8AC3E}">
        <p14:creationId xmlns:p14="http://schemas.microsoft.com/office/powerpoint/2010/main" val="393600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873474-CD7F-CB81-7566-F7F4F68D372E}"/>
              </a:ext>
            </a:extLst>
          </p:cNvPr>
          <p:cNvSpPr txBox="1"/>
          <p:nvPr/>
        </p:nvSpPr>
        <p:spPr>
          <a:xfrm>
            <a:off x="0" y="311284"/>
            <a:ext cx="9144000" cy="5915081"/>
          </a:xfrm>
          <a:prstGeom prst="rect">
            <a:avLst/>
          </a:prstGeom>
          <a:noFill/>
        </p:spPr>
        <p:txBody>
          <a:bodyPr wrap="square">
            <a:spAutoFit/>
          </a:bodyPr>
          <a:lstStyle/>
          <a:p>
            <a:pPr>
              <a:lnSpc>
                <a:spcPct val="150000"/>
              </a:lnSpc>
            </a:pPr>
            <a:r>
              <a:rPr lang="ja-JP" altLang="ja-JP" sz="3200" kern="150" dirty="0">
                <a:effectLst/>
                <a:latin typeface="HG創英角ｺﾞｼｯｸUB" panose="020B0909000000000000" pitchFamily="49" charset="-128"/>
                <a:ea typeface="HG創英角ｺﾞｼｯｸUB" panose="020B0909000000000000" pitchFamily="49" charset="-128"/>
                <a:cs typeface="Arial Unicode MS"/>
              </a:rPr>
              <a:t>浜田争議資料</a:t>
            </a:r>
          </a:p>
          <a:p>
            <a:pPr algn="ctr">
              <a:lnSpc>
                <a:spcPct val="150000"/>
              </a:lnSpc>
            </a:pPr>
            <a:r>
              <a:rPr lang="ja-JP" altLang="ja-JP" sz="3200" kern="150" dirty="0">
                <a:effectLst/>
                <a:latin typeface="HG創英角ｺﾞｼｯｸUB" panose="020B0909000000000000" pitchFamily="49" charset="-128"/>
                <a:ea typeface="HG創英角ｺﾞｼｯｸUB" panose="020B0909000000000000" pitchFamily="49" charset="-128"/>
                <a:cs typeface="Arial Unicode MS"/>
              </a:rPr>
              <a:t>協定書</a:t>
            </a:r>
          </a:p>
          <a:p>
            <a:pPr>
              <a:lnSpc>
                <a:spcPct val="150000"/>
              </a:lnSpc>
            </a:pPr>
            <a:endParaRPr lang="en-US"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総評全国金属労働組合</a:t>
            </a:r>
          </a:p>
          <a:p>
            <a:pPr>
              <a:lnSpc>
                <a:spcPct val="150000"/>
              </a:lnSpc>
            </a:pP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中央本部執行委員長</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高山勘治</a:t>
            </a:r>
          </a:p>
          <a:p>
            <a:pPr>
              <a:lnSpc>
                <a:spcPct val="150000"/>
              </a:lnSpc>
            </a:pP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東京地本　　〃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森野徳雄</a:t>
            </a:r>
          </a:p>
          <a:p>
            <a:pPr>
              <a:lnSpc>
                <a:spcPct val="150000"/>
              </a:lnSpc>
            </a:pP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埼玉</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駒込武男</a:t>
            </a:r>
          </a:p>
          <a:p>
            <a:pPr>
              <a:lnSpc>
                <a:spcPct val="150000"/>
              </a:lnSpc>
            </a:pP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千葉</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鈴木公市</a:t>
            </a:r>
          </a:p>
          <a:p>
            <a:pPr>
              <a:lnSpc>
                <a:spcPct val="150000"/>
              </a:lnSpc>
            </a:pPr>
            <a:r>
              <a:rPr lang="ja-JP" altLang="ja-JP" sz="2400" kern="0" spc="-60" dirty="0">
                <a:effectLst/>
                <a:latin typeface="HG創英角ｺﾞｼｯｸUB" panose="020B0909000000000000" pitchFamily="49" charset="-128"/>
                <a:ea typeface="HG創英角ｺﾞｼｯｸUB" panose="020B0909000000000000" pitchFamily="49" charset="-128"/>
                <a:cs typeface="Arial Unicode MS"/>
              </a:rPr>
              <a:t>浜田精機支援共闘会議議長</a:t>
            </a:r>
            <a:r>
              <a:rPr lang="en-US" altLang="ja-JP" sz="2400" kern="0" spc="-6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中里忠仁</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浜田精機支部中央委員長</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菊地耕作</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p:txBody>
      </p:sp>
    </p:spTree>
    <p:extLst>
      <p:ext uri="{BB962C8B-B14F-4D97-AF65-F5344CB8AC3E}">
        <p14:creationId xmlns:p14="http://schemas.microsoft.com/office/powerpoint/2010/main" val="356476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50DE44-75B2-DD49-AA2D-F2C5465CFE89}"/>
              </a:ext>
            </a:extLst>
          </p:cNvPr>
          <p:cNvSpPr>
            <a:spLocks noGrp="1"/>
          </p:cNvSpPr>
          <p:nvPr>
            <p:ph type="ctrTitle"/>
          </p:nvPr>
        </p:nvSpPr>
        <p:spPr>
          <a:xfrm>
            <a:off x="598251" y="1422181"/>
            <a:ext cx="7772400" cy="864040"/>
          </a:xfrm>
        </p:spPr>
        <p:txBody>
          <a:bodyPr>
            <a:normAutofit fontScale="90000"/>
          </a:bodyPr>
          <a:lstStyle/>
          <a:p>
            <a:r>
              <a:rPr lang="ja-JP" altLang="en-US" dirty="0">
                <a:solidFill>
                  <a:srgbClr val="000066"/>
                </a:solidFill>
                <a:latin typeface="HG創英角ｺﾞｼｯｸUB" panose="020B0909000000000000" pitchFamily="49" charset="-128"/>
                <a:ea typeface="HG創英角ｺﾞｼｯｸUB" panose="020B0909000000000000" pitchFamily="49" charset="-128"/>
              </a:rPr>
              <a:t>私の歩んだ道</a:t>
            </a:r>
            <a:endParaRPr kumimoji="1" lang="ja-JP" altLang="en-US" dirty="0">
              <a:solidFill>
                <a:srgbClr val="000066"/>
              </a:solidFill>
              <a:latin typeface="HG創英角ｺﾞｼｯｸUB" panose="020B0909000000000000" pitchFamily="49" charset="-128"/>
              <a:ea typeface="HG創英角ｺﾞｼｯｸUB" panose="020B0909000000000000" pitchFamily="49" charset="-128"/>
            </a:endParaRPr>
          </a:p>
        </p:txBody>
      </p:sp>
      <p:sp>
        <p:nvSpPr>
          <p:cNvPr id="3" name="字幕 2">
            <a:extLst>
              <a:ext uri="{FF2B5EF4-FFF2-40B4-BE49-F238E27FC236}">
                <a16:creationId xmlns:a16="http://schemas.microsoft.com/office/drawing/2014/main" id="{BDC4D83A-585D-6287-8607-288EF0A89376}"/>
              </a:ext>
            </a:extLst>
          </p:cNvPr>
          <p:cNvSpPr>
            <a:spLocks noGrp="1"/>
          </p:cNvSpPr>
          <p:nvPr>
            <p:ph type="subTitle" idx="1"/>
          </p:nvPr>
        </p:nvSpPr>
        <p:spPr>
          <a:xfrm>
            <a:off x="1220821" y="4769357"/>
            <a:ext cx="6858000" cy="1655762"/>
          </a:xfrm>
        </p:spPr>
        <p:txBody>
          <a:bodyPr>
            <a:noAutofit/>
          </a:bodyPr>
          <a:lstStyle/>
          <a:p>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さいたま市南区在住</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endParaRPr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大迫 憲三</a:t>
            </a:r>
          </a:p>
        </p:txBody>
      </p:sp>
      <p:sp>
        <p:nvSpPr>
          <p:cNvPr id="5" name="テキスト ボックス 4">
            <a:extLst>
              <a:ext uri="{FF2B5EF4-FFF2-40B4-BE49-F238E27FC236}">
                <a16:creationId xmlns:a16="http://schemas.microsoft.com/office/drawing/2014/main" id="{C2C7EB09-7205-00EA-C1B4-9B70A29D92C9}"/>
              </a:ext>
            </a:extLst>
          </p:cNvPr>
          <p:cNvSpPr txBox="1"/>
          <p:nvPr/>
        </p:nvSpPr>
        <p:spPr>
          <a:xfrm>
            <a:off x="0" y="3105835"/>
            <a:ext cx="9143999" cy="461665"/>
          </a:xfrm>
          <a:prstGeom prst="rect">
            <a:avLst/>
          </a:prstGeom>
          <a:noFill/>
        </p:spPr>
        <p:txBody>
          <a:bodyPr wrap="square">
            <a:spAutoFit/>
          </a:bodyPr>
          <a:lstStyle/>
          <a:p>
            <a:pPr algn="ctr">
              <a:tabLst>
                <a:tab pos="539750" algn="l"/>
              </a:tabLs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金属労働界で記録に残る</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浜田精機争議の経験を踏まえて</a:t>
            </a: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63777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7F595DD-B7D7-D98E-5A0C-0038EC580CE3}"/>
              </a:ext>
            </a:extLst>
          </p:cNvPr>
          <p:cNvSpPr txBox="1"/>
          <p:nvPr/>
        </p:nvSpPr>
        <p:spPr>
          <a:xfrm>
            <a:off x="0" y="0"/>
            <a:ext cx="9144000" cy="6653745"/>
          </a:xfrm>
          <a:prstGeom prst="rect">
            <a:avLst/>
          </a:prstGeom>
          <a:noFill/>
        </p:spPr>
        <p:txBody>
          <a:bodyPr wrap="square">
            <a:spAutoFit/>
          </a:bodyPr>
          <a:lstStyle/>
          <a:p>
            <a:pPr>
              <a:lnSpc>
                <a:spcPct val="150000"/>
              </a:lnSpc>
            </a:pP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前記６　組合は、本件破産は企業が違法不当に工場を閉鎖し組合の団結権と組合員の生活を破壊するものであると主張して、企業再開を前提とする労働債権と職場の確保を要求し、管財人は、その職務上破産事務の迅速な進行を主張して来たが、ここに双方はその主張を前提とした紛争の全面的に解決するため以下の通り協定する。</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１</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組合は、組合員全員が更生管財人金子吉五郎が昭和４９年７月２５日付で発した予告通知が各人に到達した日から</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３０</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日を経過した日をもって退職したことを認める。</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２，</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管財人は</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本協定日から</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４０</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日以内に退職日を基準とした規定退職金及び別紙記載の組合員らに対し合計</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5</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億</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9,220</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万円を組合宛一括して支払う。</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p:txBody>
      </p:sp>
    </p:spTree>
    <p:extLst>
      <p:ext uri="{BB962C8B-B14F-4D97-AF65-F5344CB8AC3E}">
        <p14:creationId xmlns:p14="http://schemas.microsoft.com/office/powerpoint/2010/main" val="194907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F55647-80AC-CC10-D6FF-3E30153A8D25}"/>
              </a:ext>
            </a:extLst>
          </p:cNvPr>
          <p:cNvSpPr txBox="1"/>
          <p:nvPr/>
        </p:nvSpPr>
        <p:spPr>
          <a:xfrm>
            <a:off x="0" y="656125"/>
            <a:ext cx="9144000" cy="5545749"/>
          </a:xfrm>
          <a:prstGeom prst="rect">
            <a:avLst/>
          </a:prstGeom>
          <a:noFill/>
        </p:spPr>
        <p:txBody>
          <a:bodyPr wrap="square">
            <a:spAutoFit/>
          </a:bodyPr>
          <a:lstStyle/>
          <a:p>
            <a:pPr>
              <a:lnSpc>
                <a:spcPct val="150000"/>
              </a:lnSpc>
            </a:pP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３．</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管財人は、組合に対し本協定から</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４０</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日以内に次の金員を</a:t>
            </a:r>
            <a:endParaRPr lang="en-US" altLang="ja-JP" sz="2400" kern="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en-US" sz="2400" kern="0" dirty="0">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支払う。</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イ</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、解決金　　</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８億７８０万円</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ロ</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、工場管理費用、立退料、工場建設資金、</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１０</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億円</a:t>
            </a:r>
            <a:endParaRPr lang="en-US" altLang="ja-JP" sz="2400" kern="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en-US" sz="2400" kern="0" dirty="0">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但し、</a:t>
            </a:r>
            <a:r>
              <a:rPr lang="ja-JP" altLang="en-US" sz="2400" kern="0" dirty="0">
                <a:latin typeface="HG創英角ｺﾞｼｯｸUB" panose="020B0909000000000000" pitchFamily="49" charset="-128"/>
                <a:ea typeface="HG創英角ｺﾞｼｯｸUB" panose="020B0909000000000000" pitchFamily="49" charset="-128"/>
                <a:cs typeface="Arial Unicode MS"/>
              </a:rPr>
              <a:t>６億８２００万円は</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第</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４項の</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明け渡しと引き換え</a:t>
            </a:r>
            <a:endParaRPr lang="en-US" altLang="ja-JP" sz="2400" kern="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en-US" sz="2400" kern="0" dirty="0">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に支払う。</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４．</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組合は、第</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２</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項及び第</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３項</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但し書部分除く</a:t>
            </a:r>
            <a:r>
              <a:rPr lang="en-US" altLang="ja-JP" sz="2400" kern="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の金員を受領</a:t>
            </a:r>
            <a:endParaRPr lang="en-US" altLang="ja-JP" sz="2400" kern="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en-US" sz="2400" kern="0" dirty="0">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したときは、昭和</a:t>
            </a:r>
            <a:r>
              <a:rPr lang="ja-JP" altLang="en-US" sz="2400" kern="0" dirty="0">
                <a:effectLst/>
                <a:latin typeface="HG創英角ｺﾞｼｯｸUB" panose="020B0909000000000000" pitchFamily="49" charset="-128"/>
                <a:ea typeface="HG創英角ｺﾞｼｯｸUB" panose="020B0909000000000000" pitchFamily="49" charset="-128"/>
                <a:cs typeface="Arial Unicode MS"/>
              </a:rPr>
              <a:t>５５年８月末</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日限り全組合員とともに</a:t>
            </a:r>
            <a:endParaRPr lang="en-US" altLang="ja-JP" sz="2400" kern="0" dirty="0">
              <a:effectLst/>
              <a:latin typeface="HG創英角ｺﾞｼｯｸUB" panose="020B0909000000000000" pitchFamily="49" charset="-128"/>
              <a:ea typeface="HG創英角ｺﾞｼｯｸUB" panose="020B0909000000000000" pitchFamily="49" charset="-128"/>
              <a:cs typeface="Arial Unicode MS"/>
            </a:endParaRPr>
          </a:p>
          <a:p>
            <a:pPr>
              <a:lnSpc>
                <a:spcPct val="150000"/>
              </a:lnSpc>
            </a:pPr>
            <a:r>
              <a:rPr lang="ja-JP" altLang="en-US" sz="2400" kern="0" dirty="0">
                <a:latin typeface="HG創英角ｺﾞｼｯｸUB" panose="020B0909000000000000" pitchFamily="49" charset="-128"/>
                <a:ea typeface="HG創英角ｺﾞｼｯｸUB" panose="020B0909000000000000" pitchFamily="49" charset="-128"/>
                <a:cs typeface="Arial Unicode MS"/>
              </a:rPr>
              <a:t>　　</a:t>
            </a: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別紙記載の建物から退去して土地を管財人に引き渡す。</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gn="r">
              <a:lnSpc>
                <a:spcPct val="150000"/>
              </a:lnSpc>
            </a:pPr>
            <a:r>
              <a:rPr lang="ja-JP" altLang="ja-JP" sz="2400" kern="0" dirty="0">
                <a:effectLst/>
                <a:latin typeface="HG創英角ｺﾞｼｯｸUB" panose="020B0909000000000000" pitchFamily="49" charset="-128"/>
                <a:ea typeface="HG創英角ｺﾞｼｯｸUB" panose="020B0909000000000000" pitchFamily="49" charset="-128"/>
                <a:cs typeface="Arial Unicode MS"/>
              </a:rPr>
              <a:t>以上</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p:txBody>
      </p:sp>
    </p:spTree>
    <p:extLst>
      <p:ext uri="{BB962C8B-B14F-4D97-AF65-F5344CB8AC3E}">
        <p14:creationId xmlns:p14="http://schemas.microsoft.com/office/powerpoint/2010/main" val="8270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99D297-0C59-E942-1E8B-1DA905744BCB}"/>
              </a:ext>
            </a:extLst>
          </p:cNvPr>
          <p:cNvSpPr txBox="1"/>
          <p:nvPr/>
        </p:nvSpPr>
        <p:spPr>
          <a:xfrm>
            <a:off x="0" y="262646"/>
            <a:ext cx="9144000" cy="6001643"/>
          </a:xfrm>
          <a:prstGeom prst="rect">
            <a:avLst/>
          </a:prstGeom>
          <a:noFill/>
        </p:spPr>
        <p:txBody>
          <a:bodyPr wrap="square">
            <a:spAutoFit/>
          </a:bodyPr>
          <a:lstStyle/>
          <a:p>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浜田争議資料</a:t>
            </a:r>
          </a:p>
          <a:p>
            <a:pPr algn="ct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数字で見る闘いの経過</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裁判</a:t>
            </a: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民事裁判</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地位保全</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３７回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刑事裁判</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威力業務妨害</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２１回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両裁判傍聴者数　のべ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２２００人</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抗議行動・要請行動</a:t>
            </a: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通産省抗議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１３回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三菱銀行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２４回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三菱重工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３２回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三菱重工社長宅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２７回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東京ガス社長宅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３回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破産部要請行動</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１１回</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行動参加数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のべ</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７９，０４０</a:t>
            </a:r>
            <a:r>
              <a:rPr lang="ja-JP" altLang="en-US" sz="2400" kern="150" dirty="0">
                <a:latin typeface="HG創英角ｺﾞｼｯｸUB" panose="020B0909000000000000" pitchFamily="49" charset="-128"/>
                <a:ea typeface="HG創英角ｺﾞｼｯｸUB" panose="020B0909000000000000" pitchFamily="49" charset="-128"/>
                <a:cs typeface="Arial Unicode MS"/>
              </a:rPr>
              <a:t>人</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p:txBody>
      </p:sp>
    </p:spTree>
    <p:extLst>
      <p:ext uri="{BB962C8B-B14F-4D97-AF65-F5344CB8AC3E}">
        <p14:creationId xmlns:p14="http://schemas.microsoft.com/office/powerpoint/2010/main" val="176535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0868A28-C845-DD9F-1F9D-681C68FC08F7}"/>
              </a:ext>
            </a:extLst>
          </p:cNvPr>
          <p:cNvSpPr txBox="1"/>
          <p:nvPr/>
        </p:nvSpPr>
        <p:spPr>
          <a:xfrm>
            <a:off x="0" y="531835"/>
            <a:ext cx="9144000" cy="4893647"/>
          </a:xfrm>
          <a:prstGeom prst="rect">
            <a:avLst/>
          </a:prstGeom>
          <a:noFill/>
        </p:spPr>
        <p:txBody>
          <a:bodyPr wrap="square">
            <a:spAutoFit/>
          </a:bodyPr>
          <a:lstStyle/>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ビラ・パンフ発行</a:t>
            </a:r>
          </a:p>
          <a:p>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オルグ宣伝ビラ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１，３００，０００枚</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駅頭・三菱重工前などビラ配布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１，３００，０００枚</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パンフ「ほうりだされてなるものか」</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１０，０００部</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a:t>
            </a:r>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機関紙「だるま」</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４８３号</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３３６，０００枚</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浜田争議の記録映画「ほうりだされてなるものか」</a:t>
            </a:r>
          </a:p>
          <a:p>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　　　　　　　　 ３７回</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上映　</a:t>
            </a:r>
            <a:r>
              <a:rPr lang="ja-JP" altLang="en-US" sz="2400" kern="150" dirty="0">
                <a:effectLst/>
                <a:latin typeface="HG創英角ｺﾞｼｯｸUB" panose="020B0909000000000000" pitchFamily="49" charset="-128"/>
                <a:ea typeface="HG創英角ｺﾞｼｯｸUB" panose="020B0909000000000000" pitchFamily="49" charset="-128"/>
                <a:cs typeface="Arial Unicode MS"/>
              </a:rPr>
              <a:t>８，０００人</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a:t>
            </a: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創作された歌</a:t>
            </a:r>
          </a:p>
          <a:p>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　「闘うわれら」「明日を開け、この勝利」</a:t>
            </a:r>
          </a:p>
          <a:p>
            <a:r>
              <a:rPr lang="en-US" altLang="ja-JP" sz="2400" kern="150" dirty="0">
                <a:effectLst/>
                <a:latin typeface="HG創英角ｺﾞｼｯｸUB" panose="020B0909000000000000" pitchFamily="49" charset="-128"/>
                <a:ea typeface="HG創英角ｺﾞｼｯｸUB" panose="020B0909000000000000" pitchFamily="49" charset="-128"/>
                <a:cs typeface="Arial Unicode MS"/>
              </a:rPr>
              <a:t> </a:t>
            </a:r>
            <a:endParaRPr lang="ja-JP" altLang="ja-JP" sz="2400" kern="150" dirty="0">
              <a:effectLst/>
              <a:latin typeface="HG創英角ｺﾞｼｯｸUB" panose="020B0909000000000000" pitchFamily="49" charset="-128"/>
              <a:ea typeface="HG創英角ｺﾞｼｯｸUB" panose="020B0909000000000000" pitchFamily="49" charset="-128"/>
              <a:cs typeface="Arial Unicode MS"/>
            </a:endParaRPr>
          </a:p>
          <a:p>
            <a:pPr algn="r"/>
            <a:r>
              <a:rPr lang="ja-JP" altLang="ja-JP" sz="2400" kern="150" dirty="0">
                <a:effectLst/>
                <a:latin typeface="HG創英角ｺﾞｼｯｸUB" panose="020B0909000000000000" pitchFamily="49" charset="-128"/>
                <a:ea typeface="HG創英角ｺﾞｼｯｸUB" panose="020B0909000000000000" pitchFamily="49" charset="-128"/>
                <a:cs typeface="Arial Unicode MS"/>
              </a:rPr>
              <a:t>以上</a:t>
            </a:r>
          </a:p>
        </p:txBody>
      </p:sp>
    </p:spTree>
    <p:extLst>
      <p:ext uri="{BB962C8B-B14F-4D97-AF65-F5344CB8AC3E}">
        <p14:creationId xmlns:p14="http://schemas.microsoft.com/office/powerpoint/2010/main" val="239354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E224734-B0DE-4E4F-993E-083AE9F7BC30}"/>
              </a:ext>
            </a:extLst>
          </p:cNvPr>
          <p:cNvSpPr/>
          <p:nvPr/>
        </p:nvSpPr>
        <p:spPr>
          <a:xfrm>
            <a:off x="-60325" y="0"/>
            <a:ext cx="9204325" cy="6858000"/>
          </a:xfrm>
          <a:prstGeom prst="rect">
            <a:avLst/>
          </a:prstGeom>
          <a:gradFill flip="none" rotWithShape="1">
            <a:gsLst>
              <a:gs pos="0">
                <a:schemeClr val="accent6"/>
              </a:gs>
              <a:gs pos="10000">
                <a:schemeClr val="accent6">
                  <a:lumMod val="40000"/>
                  <a:lumOff val="60000"/>
                </a:schemeClr>
              </a:gs>
              <a:gs pos="90000">
                <a:schemeClr val="accent6">
                  <a:lumMod val="60000"/>
                  <a:lumOff val="40000"/>
                </a:schemeClr>
              </a:gs>
              <a:gs pos="100000">
                <a:schemeClr val="accent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3075" name="図 3">
            <a:extLst>
              <a:ext uri="{FF2B5EF4-FFF2-40B4-BE49-F238E27FC236}">
                <a16:creationId xmlns:a16="http://schemas.microsoft.com/office/drawing/2014/main" id="{95D69044-A976-4D22-A615-642A00822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タイトル 1">
            <a:extLst>
              <a:ext uri="{FF2B5EF4-FFF2-40B4-BE49-F238E27FC236}">
                <a16:creationId xmlns:a16="http://schemas.microsoft.com/office/drawing/2014/main" id="{8EC08084-8EE0-430C-B40A-7FEAA37B3D85}"/>
              </a:ext>
            </a:extLst>
          </p:cNvPr>
          <p:cNvSpPr txBox="1">
            <a:spLocks noChangeArrowheads="1"/>
          </p:cNvSpPr>
          <p:nvPr/>
        </p:nvSpPr>
        <p:spPr bwMode="auto">
          <a:xfrm>
            <a:off x="-60325" y="6246813"/>
            <a:ext cx="9204325" cy="611187"/>
          </a:xfrm>
          <a:prstGeom prst="rect">
            <a:avLst/>
          </a:prstGeom>
          <a:solidFill>
            <a:srgbClr val="FFFFFF">
              <a:alpha val="50196"/>
            </a:srgbClr>
          </a:solid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spcBef>
                <a:spcPct val="0"/>
              </a:spcBef>
              <a:buFontTx/>
              <a:buNone/>
            </a:pPr>
            <a:r>
              <a:rPr lang="ja-JP" altLang="en-US" sz="3000" b="1" dirty="0">
                <a:solidFill>
                  <a:srgbClr val="663300"/>
                </a:solidFill>
                <a:latin typeface="HG創英角ﾎﾟｯﾌﾟ体" panose="040B0A09000000000000" pitchFamily="49" charset="-128"/>
                <a:ea typeface="HG創英角ﾎﾟｯﾌﾟ体" panose="040B0A09000000000000" pitchFamily="49" charset="-128"/>
              </a:rPr>
              <a:t>さいたま市民のリモートカフェ</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966F10E-C33F-486B-9AF7-C854B827BDA5}"/>
              </a:ext>
            </a:extLst>
          </p:cNvPr>
          <p:cNvSpPr/>
          <p:nvPr/>
        </p:nvSpPr>
        <p:spPr>
          <a:xfrm>
            <a:off x="-60325" y="0"/>
            <a:ext cx="9204325" cy="6858000"/>
          </a:xfrm>
          <a:prstGeom prst="rect">
            <a:avLst/>
          </a:prstGeom>
          <a:gradFill flip="none" rotWithShape="1">
            <a:gsLst>
              <a:gs pos="0">
                <a:srgbClr val="FFE2A7"/>
              </a:gs>
              <a:gs pos="44000">
                <a:srgbClr val="FFFFCC"/>
              </a:gs>
              <a:gs pos="56000">
                <a:srgbClr val="FFFFCC"/>
              </a:gs>
              <a:gs pos="100000">
                <a:srgbClr val="FFE2A7"/>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6146" name="図 2">
            <a:extLst>
              <a:ext uri="{FF2B5EF4-FFF2-40B4-BE49-F238E27FC236}">
                <a16:creationId xmlns:a16="http://schemas.microsoft.com/office/drawing/2014/main" id="{99888653-6F90-4735-9A4D-AEC81CD9A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0"/>
            <a:ext cx="6875462"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タイトル 1">
            <a:extLst>
              <a:ext uri="{FF2B5EF4-FFF2-40B4-BE49-F238E27FC236}">
                <a16:creationId xmlns:a16="http://schemas.microsoft.com/office/drawing/2014/main" id="{A032F560-7035-4F07-80BC-E3FB103A5847}"/>
              </a:ext>
            </a:extLst>
          </p:cNvPr>
          <p:cNvSpPr txBox="1">
            <a:spLocks noChangeArrowheads="1"/>
          </p:cNvSpPr>
          <p:nvPr/>
        </p:nvSpPr>
        <p:spPr bwMode="auto">
          <a:xfrm>
            <a:off x="1144588" y="6246813"/>
            <a:ext cx="6875462" cy="611187"/>
          </a:xfrm>
          <a:prstGeom prst="rect">
            <a:avLst/>
          </a:prstGeom>
          <a:solidFill>
            <a:srgbClr val="FFFFFF">
              <a:alpha val="49804"/>
            </a:srgbClr>
          </a:solid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spcBef>
                <a:spcPct val="0"/>
              </a:spcBef>
              <a:buFontTx/>
              <a:buNone/>
            </a:pPr>
            <a:r>
              <a:rPr lang="ja-JP" altLang="en-US" sz="3000" b="1" dirty="0">
                <a:solidFill>
                  <a:srgbClr val="663300"/>
                </a:solidFill>
                <a:latin typeface="HG創英角ﾎﾟｯﾌﾟ体" panose="040B0A09000000000000" pitchFamily="49" charset="-128"/>
                <a:ea typeface="HG創英角ﾎﾟｯﾌﾟ体" panose="040B0A09000000000000" pitchFamily="49" charset="-128"/>
              </a:rPr>
              <a:t>さいたま市民のリモートカフェ</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に置いている様々なケーキ&#10;&#10;中程度の精度で自動的に生成された説明">
            <a:extLst>
              <a:ext uri="{FF2B5EF4-FFF2-40B4-BE49-F238E27FC236}">
                <a16:creationId xmlns:a16="http://schemas.microsoft.com/office/drawing/2014/main" id="{2829BC35-57DB-4C72-B243-FC8E3270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タイトル 1">
            <a:extLst>
              <a:ext uri="{FF2B5EF4-FFF2-40B4-BE49-F238E27FC236}">
                <a16:creationId xmlns:a16="http://schemas.microsoft.com/office/drawing/2014/main" id="{C2DC6802-7800-4FF5-9B5F-F0F18773BDB1}"/>
              </a:ext>
            </a:extLst>
          </p:cNvPr>
          <p:cNvSpPr txBox="1">
            <a:spLocks noChangeArrowheads="1"/>
          </p:cNvSpPr>
          <p:nvPr/>
        </p:nvSpPr>
        <p:spPr bwMode="auto">
          <a:xfrm>
            <a:off x="0" y="6246813"/>
            <a:ext cx="9144000" cy="611187"/>
          </a:xfrm>
          <a:prstGeom prst="rect">
            <a:avLst/>
          </a:prstGeom>
          <a:solidFill>
            <a:srgbClr val="FFFFFF">
              <a:alpha val="50196"/>
            </a:srgbClr>
          </a:solid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spcBef>
                <a:spcPct val="0"/>
              </a:spcBef>
              <a:buFontTx/>
              <a:buNone/>
            </a:pPr>
            <a:r>
              <a:rPr lang="ja-JP" altLang="en-US" sz="3000" b="1" dirty="0">
                <a:solidFill>
                  <a:srgbClr val="663300"/>
                </a:solidFill>
                <a:latin typeface="HG創英角ﾎﾟｯﾌﾟ体" panose="040B0A09000000000000" pitchFamily="49" charset="-128"/>
                <a:ea typeface="HG創英角ﾎﾟｯﾌﾟ体" panose="040B0A09000000000000" pitchFamily="49" charset="-128"/>
              </a:rPr>
              <a:t>さいたま市民のリモートカフェ</a:t>
            </a:r>
          </a:p>
        </p:txBody>
      </p:sp>
    </p:spTree>
    <p:extLst>
      <p:ext uri="{BB962C8B-B14F-4D97-AF65-F5344CB8AC3E}">
        <p14:creationId xmlns:p14="http://schemas.microsoft.com/office/powerpoint/2010/main" val="18822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A2A9EF2-134E-0202-0B51-FC6BC7FE88DA}"/>
              </a:ext>
            </a:extLst>
          </p:cNvPr>
          <p:cNvSpPr txBox="1"/>
          <p:nvPr/>
        </p:nvSpPr>
        <p:spPr>
          <a:xfrm>
            <a:off x="155643" y="963037"/>
            <a:ext cx="8988357" cy="5539978"/>
          </a:xfrm>
          <a:prstGeom prst="rect">
            <a:avLst/>
          </a:prstGeom>
          <a:noFill/>
        </p:spPr>
        <p:txBody>
          <a:bodyPr wrap="square">
            <a:spAutoFit/>
          </a:bodyPr>
          <a:lstStyle/>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1937</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12</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21</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日　茨木県日立市助川町の日立製作所海岸工場の社宅にて大迫家の三男として生まれる。</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1945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年４月　市立助川小学校入学</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6</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日　父　日立製作所の爆撃で死亡、</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歳の長女を頭に</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人の子供と母のお腹に一人、</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6</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人の子を残した。</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終戦の日は、母の実家 </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東京の吉祥寺</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で迎える。</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1945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12</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浦和市て料理屋の母屋を買い、二階と一階の半分を他人に貸し家賃収入を得る。</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ここで、母は、三女を出産。養女に出す。</a:t>
            </a:r>
          </a:p>
          <a:p>
            <a:endParaRPr lang="ja-JP" altLang="en-US" dirty="0"/>
          </a:p>
        </p:txBody>
      </p:sp>
    </p:spTree>
    <p:extLst>
      <p:ext uri="{BB962C8B-B14F-4D97-AF65-F5344CB8AC3E}">
        <p14:creationId xmlns:p14="http://schemas.microsoft.com/office/powerpoint/2010/main" val="406246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E779770-A3FC-15DD-117D-F3B152D01B0C}"/>
              </a:ext>
            </a:extLst>
          </p:cNvPr>
          <p:cNvSpPr txBox="1"/>
          <p:nvPr/>
        </p:nvSpPr>
        <p:spPr>
          <a:xfrm>
            <a:off x="145915" y="950043"/>
            <a:ext cx="8852170" cy="5262979"/>
          </a:xfrm>
          <a:prstGeom prst="rect">
            <a:avLst/>
          </a:prstGeom>
          <a:noFill/>
        </p:spPr>
        <p:txBody>
          <a:bodyPr wrap="square">
            <a:spAutoFit/>
          </a:bodyPr>
          <a:lstStyle/>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1947</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年ころから、母は、ヤミ米の売買始める。</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インフレのため母の着物との物々交換でコメを仕入れ</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有楽町や上野のすし屋。食堂に売る。</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1950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年頃　ヤミ米の売買は、違法一斉摘発で没収、子供の教育的配慮からやめ。浦和駅西口で靴磨きを始める。</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1951</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年４月　家族総働きへ・小学校卒業したが中学に進学できず、新聞社の埼玉支局で給仕と新聞配達</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　夜納豆売り、自宅を売却し、太田窪の現住所の中古住宅を購入現在に至る</a:t>
            </a:r>
          </a:p>
        </p:txBody>
      </p:sp>
    </p:spTree>
    <p:extLst>
      <p:ext uri="{BB962C8B-B14F-4D97-AF65-F5344CB8AC3E}">
        <p14:creationId xmlns:p14="http://schemas.microsoft.com/office/powerpoint/2010/main" val="386904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568D7C-68E1-6FCF-2AD7-9E7699D3EDCB}"/>
              </a:ext>
            </a:extLst>
          </p:cNvPr>
          <p:cNvSpPr txBox="1"/>
          <p:nvPr/>
        </p:nvSpPr>
        <p:spPr>
          <a:xfrm>
            <a:off x="175098" y="1012954"/>
            <a:ext cx="8968902" cy="5262979"/>
          </a:xfrm>
          <a:prstGeom prst="rect">
            <a:avLst/>
          </a:prstGeom>
          <a:noFill/>
        </p:spPr>
        <p:txBody>
          <a:bodyPr wrap="square">
            <a:spAutoFit/>
          </a:bodyPr>
          <a:lstStyle/>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1952</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 </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4</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一年遅れで中学に進学、経済的に余裕があったわけではないが、義務教育は親の義務と思っていた。</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1954</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 </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3</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中学校卒業　浜田精機鉄工所に就職オフセット印刷機の製造・販売、大宮工業高校機械科に入学</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1955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12</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賞与社長賞</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500+3300=3800</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・・・・東京工場で労組結成</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一律</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5000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円追加支給、会社には金がある。</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労働組合はすごい</a:t>
            </a:r>
          </a:p>
        </p:txBody>
      </p:sp>
    </p:spTree>
    <p:extLst>
      <p:ext uri="{BB962C8B-B14F-4D97-AF65-F5344CB8AC3E}">
        <p14:creationId xmlns:p14="http://schemas.microsoft.com/office/powerpoint/2010/main" val="342494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BE0AE9-569E-DA6D-2564-24D613713699}"/>
              </a:ext>
            </a:extLst>
          </p:cNvPr>
          <p:cNvSpPr txBox="1"/>
          <p:nvPr/>
        </p:nvSpPr>
        <p:spPr>
          <a:xfrm>
            <a:off x="102140" y="151179"/>
            <a:ext cx="8939719" cy="6555641"/>
          </a:xfrm>
          <a:prstGeom prst="rect">
            <a:avLst/>
          </a:prstGeom>
          <a:noFill/>
        </p:spPr>
        <p:txBody>
          <a:bodyPr wrap="square">
            <a:spAutoFit/>
          </a:bodyPr>
          <a:lstStyle/>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1956</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4</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月浦和工場でも労組誕生、職場委員になる。</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先輩労働者の真の姿を知り見なおす。</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以降、労働条件の世間並目指して労働組合活動に全力・民生活動に取り組む</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1968</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11</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月結婚</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1969</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月長男誕生</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1970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9</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長女誕生　妻退職</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1971</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会社倒産　更生法適用申請</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1974</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 </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7</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破産宣告　争議へ</a:t>
            </a: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　　　　　　妻は争議参加を了承。</a:t>
            </a:r>
          </a:p>
        </p:txBody>
      </p:sp>
    </p:spTree>
    <p:extLst>
      <p:ext uri="{BB962C8B-B14F-4D97-AF65-F5344CB8AC3E}">
        <p14:creationId xmlns:p14="http://schemas.microsoft.com/office/powerpoint/2010/main" val="403473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361D0F-0C11-3B1B-3381-BCA86F68018B}"/>
              </a:ext>
            </a:extLst>
          </p:cNvPr>
          <p:cNvSpPr txBox="1"/>
          <p:nvPr/>
        </p:nvSpPr>
        <p:spPr>
          <a:xfrm>
            <a:off x="97276" y="366623"/>
            <a:ext cx="8949447" cy="6124754"/>
          </a:xfrm>
          <a:prstGeom prst="rect">
            <a:avLst/>
          </a:prstGeom>
          <a:noFill/>
        </p:spPr>
        <p:txBody>
          <a:bodyPr wrap="square">
            <a:spAutoFit/>
          </a:bodyPr>
          <a:lstStyle/>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1979</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11</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争議解決</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1980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 </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株式会社浜田精機設立・・・自主再建</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1991</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 株式会社浜田精機清算・・・争議状態</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1993</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 株式会社浜田精機清算終了</a:t>
            </a:r>
          </a:p>
          <a:p>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1995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3</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阪神淡路大震災で労働相談に参加</a:t>
            </a: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1995</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全日本金属情報機器労働組本部勤務</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　　　　　　東北地方での組合組織化に取り組む</a:t>
            </a:r>
          </a:p>
          <a:p>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2002</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800" dirty="0">
                <a:solidFill>
                  <a:srgbClr val="000066"/>
                </a:solidFill>
                <a:latin typeface="HG創英角ｺﾞｼｯｸUB" panose="020B0909000000000000" pitchFamily="49" charset="-128"/>
                <a:ea typeface="HG創英角ｺﾞｼｯｸUB" panose="020B0909000000000000" pitchFamily="49" charset="-128"/>
              </a:rPr>
              <a:t>10</a:t>
            </a:r>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月　同上退職</a:t>
            </a:r>
            <a:endParaRPr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0066"/>
                </a:solidFill>
                <a:latin typeface="HG創英角ｺﾞｼｯｸUB" panose="020B0909000000000000" pitchFamily="49" charset="-128"/>
                <a:ea typeface="HG創英角ｺﾞｼｯｸUB" panose="020B0909000000000000" pitchFamily="49" charset="-128"/>
              </a:rPr>
              <a:t>以降地元で民主的運動に参加　現在に至る</a:t>
            </a:r>
            <a:r>
              <a:rPr lang="ja-JP" altLang="en-US" sz="2800" dirty="0"/>
              <a:t>。</a:t>
            </a:r>
          </a:p>
        </p:txBody>
      </p:sp>
    </p:spTree>
    <p:extLst>
      <p:ext uri="{BB962C8B-B14F-4D97-AF65-F5344CB8AC3E}">
        <p14:creationId xmlns:p14="http://schemas.microsoft.com/office/powerpoint/2010/main" val="160472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250CAF2-4ECA-707B-15C1-C8C7CE1ABC82}"/>
              </a:ext>
            </a:extLst>
          </p:cNvPr>
          <p:cNvSpPr txBox="1"/>
          <p:nvPr/>
        </p:nvSpPr>
        <p:spPr>
          <a:xfrm>
            <a:off x="-1" y="487025"/>
            <a:ext cx="9144000" cy="6370975"/>
          </a:xfrm>
          <a:prstGeom prst="rect">
            <a:avLst/>
          </a:prstGeom>
          <a:noFill/>
        </p:spPr>
        <p:txBody>
          <a:bodyPr wrap="square">
            <a:spAutoFit/>
          </a:bodyPr>
          <a:lstStyle/>
          <a:p>
            <a:pPr algn="l"/>
            <a:r>
              <a:rPr lang="ja-JP" altLang="en-US" sz="2400" b="0" i="0" u="none" strike="noStrike" baseline="0" dirty="0">
                <a:solidFill>
                  <a:srgbClr val="0000CC"/>
                </a:solidFill>
                <a:latin typeface="HG創英角ｺﾞｼｯｸUB" panose="020B0909000000000000" pitchFamily="49" charset="-128"/>
                <a:ea typeface="HG創英角ｺﾞｼｯｸUB" panose="020B0909000000000000" pitchFamily="49" charset="-128"/>
              </a:rPr>
              <a:t>労戦の右傾化の進行</a:t>
            </a:r>
            <a:endParaRPr lang="en-US" altLang="ja-JP" sz="2400" b="0" i="0" u="none" strike="noStrike" baseline="0" dirty="0">
              <a:solidFill>
                <a:srgbClr val="0000CC"/>
              </a:solidFill>
              <a:latin typeface="HG創英角ｺﾞｼｯｸUB" panose="020B0909000000000000" pitchFamily="49" charset="-128"/>
              <a:ea typeface="HG創英角ｺﾞｼｯｸUB" panose="020B0909000000000000" pitchFamily="49" charset="-128"/>
            </a:endParaRPr>
          </a:p>
          <a:p>
            <a:pPr algn="l"/>
            <a:r>
              <a:rPr lang="ja-JP" altLang="en-US" sz="2400" b="0" i="0" u="none" strike="noStrike" baseline="0" dirty="0">
                <a:latin typeface="Arial Black" panose="020B0A04020102020204" pitchFamily="34" charset="0"/>
                <a:ea typeface="HG創英角ｺﾞｼｯｸUB" panose="020B0909000000000000" pitchFamily="49" charset="-128"/>
              </a:rPr>
              <a:t>　金属反合闘争委員会ができた背景というのは、</a:t>
            </a:r>
            <a:r>
              <a:rPr lang="en-US" altLang="ja-JP" sz="2400" b="0" i="0" u="none" strike="noStrike" baseline="0" dirty="0">
                <a:latin typeface="Arial Black" panose="020B0A04020102020204" pitchFamily="34" charset="0"/>
                <a:ea typeface="HG創英角ｺﾞｼｯｸUB" panose="020B0909000000000000" pitchFamily="49" charset="-128"/>
              </a:rPr>
              <a:t>1980</a:t>
            </a:r>
            <a:r>
              <a:rPr lang="ja-JP" altLang="en-US" sz="2400" b="0" i="0" u="none" strike="noStrike" baseline="0" dirty="0">
                <a:latin typeface="Arial Black" panose="020B0A04020102020204" pitchFamily="34" charset="0"/>
                <a:ea typeface="HG創英角ｺﾞｼｯｸUB" panose="020B0909000000000000" pitchFamily="49" charset="-128"/>
              </a:rPr>
              <a:t>年以降、急速に労働戦線が右傾化してきたということです。</a:t>
            </a:r>
            <a:endParaRPr lang="en-US" altLang="ja-JP" sz="2400" b="0" i="0" u="none" strike="noStrike" baseline="0" dirty="0">
              <a:latin typeface="Arial Black" panose="020B0A04020102020204" pitchFamily="34" charset="0"/>
              <a:ea typeface="HG創英角ｺﾞｼｯｸUB" panose="020B0909000000000000" pitchFamily="49" charset="-128"/>
            </a:endParaRPr>
          </a:p>
          <a:p>
            <a:pPr algn="l"/>
            <a:r>
              <a:rPr lang="ja-JP" altLang="en-US" sz="2400" b="0" i="0" u="none" strike="noStrike" baseline="0" dirty="0">
                <a:latin typeface="Arial Black" panose="020B0A04020102020204" pitchFamily="34" charset="0"/>
                <a:ea typeface="HG創英角ｺﾞｼｯｸUB" panose="020B0909000000000000" pitchFamily="49" charset="-128"/>
              </a:rPr>
              <a:t>　それ以前の</a:t>
            </a:r>
            <a:r>
              <a:rPr lang="en-US" altLang="ja-JP" sz="2400" b="0" i="0" u="none" strike="noStrike" baseline="0" dirty="0">
                <a:latin typeface="Arial Black" panose="020B0A04020102020204" pitchFamily="34" charset="0"/>
                <a:ea typeface="HG創英角ｺﾞｼｯｸUB" panose="020B0909000000000000" pitchFamily="49" charset="-128"/>
              </a:rPr>
              <a:t>1970</a:t>
            </a:r>
            <a:r>
              <a:rPr lang="ja-JP" altLang="en-US" sz="2400" b="0" i="0" u="none" strike="noStrike" baseline="0" dirty="0">
                <a:latin typeface="Arial Black" panose="020B0A04020102020204" pitchFamily="34" charset="0"/>
                <a:ea typeface="HG創英角ｺﾞｼｯｸUB" panose="020B0909000000000000" pitchFamily="49" charset="-128"/>
              </a:rPr>
              <a:t>年代から全国金属でも右傾化は始まっていました。</a:t>
            </a:r>
            <a:endParaRPr lang="en-US" altLang="ja-JP" sz="2400" b="0" i="0" u="none" strike="noStrike" baseline="0" dirty="0">
              <a:latin typeface="Arial Black" panose="020B0A04020102020204" pitchFamily="34" charset="0"/>
              <a:ea typeface="HG創英角ｺﾞｼｯｸUB" panose="020B0909000000000000" pitchFamily="49" charset="-128"/>
            </a:endParaRPr>
          </a:p>
          <a:p>
            <a:pPr algn="l"/>
            <a:r>
              <a:rPr lang="ja-JP" altLang="en-US" sz="2400" b="0" i="0" u="none" strike="noStrike" baseline="0" dirty="0">
                <a:latin typeface="Arial Black" panose="020B0A04020102020204" pitchFamily="34" charset="0"/>
                <a:ea typeface="HG創英角ｺﾞｼｯｸUB" panose="020B0909000000000000" pitchFamily="49" charset="-128"/>
              </a:rPr>
              <a:t>　全国金属の右傾化は、労働戦線の右傾化の流れと平行して現れてくるように見えますが、実態は</a:t>
            </a:r>
            <a:r>
              <a:rPr lang="en-US" altLang="ja-JP" sz="2400" b="0" i="0" u="none" strike="noStrike" baseline="0" dirty="0">
                <a:latin typeface="Arial Black" panose="020B0A04020102020204" pitchFamily="34" charset="0"/>
                <a:ea typeface="HG創英角ｺﾞｼｯｸUB" panose="020B0909000000000000" pitchFamily="49" charset="-128"/>
              </a:rPr>
              <a:t>1970</a:t>
            </a:r>
            <a:r>
              <a:rPr lang="ja-JP" altLang="en-US" sz="2400" b="0" i="0" u="none" strike="noStrike" baseline="0" dirty="0">
                <a:latin typeface="Arial Black" panose="020B0A04020102020204" pitchFamily="34" charset="0"/>
                <a:ea typeface="HG創英角ｺﾞｼｯｸUB" panose="020B0909000000000000" pitchFamily="49" charset="-128"/>
              </a:rPr>
              <a:t>年代の初頭から右傾化の方向がずっと押し寄せてきていました。（中略）</a:t>
            </a:r>
            <a:endParaRPr lang="en-US" altLang="ja-JP" sz="2400" b="0" i="0" u="none" strike="noStrike" baseline="0" dirty="0">
              <a:latin typeface="Arial Black" panose="020B0A04020102020204" pitchFamily="34" charset="0"/>
              <a:ea typeface="HG創英角ｺﾞｼｯｸUB" panose="020B0909000000000000" pitchFamily="49" charset="-128"/>
            </a:endParaRPr>
          </a:p>
          <a:p>
            <a:pPr algn="l"/>
            <a:r>
              <a:rPr lang="ja-JP" altLang="en-US" sz="2400" b="0" i="0" u="none" strike="noStrike" baseline="0" dirty="0">
                <a:latin typeface="Arial Black" panose="020B0A04020102020204" pitchFamily="34" charset="0"/>
                <a:ea typeface="HG創英角ｺﾞｼｯｸUB" panose="020B0909000000000000" pitchFamily="49" charset="-128"/>
              </a:rPr>
              <a:t>　私は、</a:t>
            </a:r>
            <a:r>
              <a:rPr lang="en-US" altLang="ja-JP" sz="2400" b="0" i="0" u="none" strike="noStrike" baseline="0" dirty="0">
                <a:latin typeface="Arial Black" panose="020B0A04020102020204" pitchFamily="34" charset="0"/>
                <a:ea typeface="HG創英角ｺﾞｼｯｸUB" panose="020B0909000000000000" pitchFamily="49" charset="-128"/>
              </a:rPr>
              <a:t>1965</a:t>
            </a:r>
            <a:r>
              <a:rPr lang="ja-JP" altLang="en-US" sz="2400" b="0" i="0" u="none" strike="noStrike" baseline="0" dirty="0">
                <a:latin typeface="Arial Black" panose="020B0A04020102020204" pitchFamily="34" charset="0"/>
                <a:ea typeface="HG創英角ｺﾞｼｯｸUB" panose="020B0909000000000000" pitchFamily="49" charset="-128"/>
              </a:rPr>
              <a:t>年に全国金属の地本の執行委員になって、</a:t>
            </a:r>
            <a:r>
              <a:rPr lang="en-US" altLang="ja-JP" sz="2400" b="0" i="0" u="none" strike="noStrike" baseline="0" dirty="0">
                <a:latin typeface="Arial Black" panose="020B0A04020102020204" pitchFamily="34" charset="0"/>
                <a:ea typeface="HG創英角ｺﾞｼｯｸUB" panose="020B0909000000000000" pitchFamily="49" charset="-128"/>
              </a:rPr>
              <a:t>1973</a:t>
            </a:r>
            <a:r>
              <a:rPr lang="ja-JP" altLang="en-US" sz="2400" b="0" i="0" u="none" strike="noStrike" baseline="0" dirty="0">
                <a:latin typeface="Arial Black" panose="020B0A04020102020204" pitchFamily="34" charset="0"/>
                <a:ea typeface="HG創英角ｺﾞｼｯｸUB" panose="020B0909000000000000" pitchFamily="49" charset="-128"/>
              </a:rPr>
              <a:t>年頃は中央委員をやっていたのですが、地本の執行委員会に、いわゆる会社派幹部が台頭してくるのです。</a:t>
            </a:r>
            <a:endParaRPr lang="en-US" altLang="ja-JP" sz="2400" b="0" i="0" u="none" strike="noStrike" baseline="0" dirty="0">
              <a:latin typeface="Arial Black" panose="020B0A04020102020204" pitchFamily="34" charset="0"/>
              <a:ea typeface="HG創英角ｺﾞｼｯｸUB" panose="020B0909000000000000" pitchFamily="49" charset="-128"/>
            </a:endParaRPr>
          </a:p>
          <a:p>
            <a:pPr algn="l"/>
            <a:r>
              <a:rPr lang="ja-JP" altLang="en-US" sz="2400" dirty="0">
                <a:latin typeface="Arial Black" panose="020B0A04020102020204" pitchFamily="34" charset="0"/>
                <a:ea typeface="HG創英角ｺﾞｼｯｸUB" panose="020B0909000000000000" pitchFamily="49" charset="-128"/>
              </a:rPr>
              <a:t>　</a:t>
            </a:r>
            <a:r>
              <a:rPr lang="ja-JP" altLang="en-US" sz="2400" b="0" i="0" u="none" strike="noStrike" baseline="0" dirty="0">
                <a:latin typeface="Arial Black" panose="020B0A04020102020204" pitchFamily="34" charset="0"/>
                <a:ea typeface="HG創英角ｺﾞｼｯｸUB" panose="020B0909000000000000" pitchFamily="49" charset="-128"/>
              </a:rPr>
              <a:t>日産の分裂が始まる頃には、会社派幹部がずっと台頭してくる。こういう右傾化の波は単産のなかにいちはやく現れてきています。千代田の仲間の皆さんに、</a:t>
            </a:r>
            <a:r>
              <a:rPr lang="ja-JP" altLang="en-US" sz="2400" b="0" i="0" u="none" strike="noStrike" baseline="0" dirty="0">
                <a:solidFill>
                  <a:srgbClr val="FF0000"/>
                </a:solidFill>
                <a:latin typeface="Arial Black" panose="020B0A04020102020204" pitchFamily="34" charset="0"/>
                <a:ea typeface="HG創英角ｺﾞｼｯｸUB" panose="020B0909000000000000" pitchFamily="49" charset="-128"/>
              </a:rPr>
              <a:t>浜田精機</a:t>
            </a:r>
            <a:r>
              <a:rPr lang="ja-JP" altLang="en-US" sz="2400" b="0" i="0" u="none" strike="noStrike" baseline="0" dirty="0">
                <a:latin typeface="Arial Black" panose="020B0A04020102020204" pitchFamily="34" charset="0"/>
                <a:ea typeface="HG創英角ｺﾞｼｯｸUB" panose="020B0909000000000000" pitchFamily="49" charset="-128"/>
              </a:rPr>
              <a:t>の闘いでたいへんお世話になりました。</a:t>
            </a:r>
            <a:endParaRPr lang="en-US" altLang="ja-JP" sz="2400" b="0" i="0" u="none" strike="noStrike" baseline="0" dirty="0">
              <a:latin typeface="Arial Black" panose="020B0A04020102020204" pitchFamily="34" charset="0"/>
              <a:ea typeface="HG創英角ｺﾞｼｯｸUB" panose="020B0909000000000000" pitchFamily="49" charset="-128"/>
            </a:endParaRPr>
          </a:p>
          <a:p>
            <a:pPr algn="l"/>
            <a:r>
              <a:rPr lang="ja-JP" altLang="en-US" sz="2400" dirty="0">
                <a:latin typeface="Arial Black" panose="020B0A04020102020204" pitchFamily="34" charset="0"/>
                <a:ea typeface="HG創英角ｺﾞｼｯｸUB" panose="020B0909000000000000" pitchFamily="49" charset="-128"/>
              </a:rPr>
              <a:t>　</a:t>
            </a:r>
            <a:r>
              <a:rPr lang="ja-JP" altLang="en-US" sz="2400" b="0" i="0" u="none" strike="noStrike" baseline="0" dirty="0">
                <a:latin typeface="Arial Black" panose="020B0A04020102020204" pitchFamily="34" charset="0"/>
                <a:ea typeface="HG創英角ｺﾞｼｯｸUB" panose="020B0909000000000000" pitchFamily="49" charset="-128"/>
              </a:rPr>
              <a:t>この</a:t>
            </a:r>
            <a:r>
              <a:rPr lang="ja-JP" altLang="en-US" sz="2400" b="0" i="0" u="none" strike="noStrike" baseline="0" dirty="0">
                <a:solidFill>
                  <a:srgbClr val="FF0000"/>
                </a:solidFill>
                <a:latin typeface="Arial Black" panose="020B0A04020102020204" pitchFamily="34" charset="0"/>
                <a:ea typeface="HG創英角ｺﾞｼｯｸUB" panose="020B0909000000000000" pitchFamily="49" charset="-128"/>
              </a:rPr>
              <a:t>浜田精機</a:t>
            </a:r>
            <a:r>
              <a:rPr lang="ja-JP" altLang="en-US" sz="2400" b="0" i="0" u="none" strike="noStrike" baseline="0" dirty="0">
                <a:latin typeface="Arial Black" panose="020B0A04020102020204" pitchFamily="34" charset="0"/>
                <a:ea typeface="HG創英角ｺﾞｼｯｸUB" panose="020B0909000000000000" pitchFamily="49" charset="-128"/>
              </a:rPr>
              <a:t>の闘いのときにすでに全国のすぺての地本にオルグできなかったのです。（中略）</a:t>
            </a:r>
            <a:endParaRPr lang="en-US" altLang="ja-JP" sz="2400" b="0" i="0" u="none" strike="noStrike" baseline="0" dirty="0">
              <a:latin typeface="Arial Black" panose="020B0A04020102020204" pitchFamily="34" charset="0"/>
              <a:ea typeface="HG創英角ｺﾞｼｯｸUB" panose="020B0909000000000000" pitchFamily="49" charset="-128"/>
            </a:endParaRPr>
          </a:p>
        </p:txBody>
      </p:sp>
      <p:sp>
        <p:nvSpPr>
          <p:cNvPr id="6" name="テキスト ボックス 5">
            <a:extLst>
              <a:ext uri="{FF2B5EF4-FFF2-40B4-BE49-F238E27FC236}">
                <a16:creationId xmlns:a16="http://schemas.microsoft.com/office/drawing/2014/main" id="{402BF1B8-048B-5B5A-DDE3-E612B6B4D61A}"/>
              </a:ext>
            </a:extLst>
          </p:cNvPr>
          <p:cNvSpPr txBox="1"/>
          <p:nvPr/>
        </p:nvSpPr>
        <p:spPr>
          <a:xfrm>
            <a:off x="0" y="0"/>
            <a:ext cx="9144000" cy="400110"/>
          </a:xfrm>
          <a:prstGeom prst="rect">
            <a:avLst/>
          </a:prstGeom>
          <a:noFill/>
        </p:spPr>
        <p:txBody>
          <a:bodyPr wrap="square" rtlCol="0">
            <a:spAutoFit/>
          </a:bodyPr>
          <a:lstStyle/>
          <a:p>
            <a:pPr algn="r"/>
            <a:r>
              <a:rPr kumimoji="1" lang="ja-JP" altLang="en-US" sz="2000" dirty="0">
                <a:solidFill>
                  <a:srgbClr val="FF0000"/>
                </a:solidFill>
                <a:latin typeface="HG創英角ｺﾞｼｯｸUB" panose="020B0909000000000000" pitchFamily="49" charset="-128"/>
                <a:ea typeface="HG創英角ｺﾞｼｯｸUB" panose="020B0909000000000000" pitchFamily="49" charset="-128"/>
              </a:rPr>
              <a:t>金属機器反合闘争の到達点と発展方向　（石川武男　著述）より引用</a:t>
            </a:r>
          </a:p>
        </p:txBody>
      </p:sp>
    </p:spTree>
    <p:extLst>
      <p:ext uri="{BB962C8B-B14F-4D97-AF65-F5344CB8AC3E}">
        <p14:creationId xmlns:p14="http://schemas.microsoft.com/office/powerpoint/2010/main" val="180520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A23133A-AFDE-7448-C7DF-1A45F8C0EFDB}"/>
              </a:ext>
            </a:extLst>
          </p:cNvPr>
          <p:cNvSpPr txBox="1"/>
          <p:nvPr/>
        </p:nvSpPr>
        <p:spPr>
          <a:xfrm>
            <a:off x="0" y="151179"/>
            <a:ext cx="9144000" cy="6555641"/>
          </a:xfrm>
          <a:prstGeom prst="rect">
            <a:avLst/>
          </a:prstGeom>
          <a:noFill/>
        </p:spPr>
        <p:txBody>
          <a:bodyPr wrap="square">
            <a:spAutoFit/>
          </a:bodyPr>
          <a:lstStyle/>
          <a:p>
            <a:pPr algn="l"/>
            <a:r>
              <a:rPr lang="ja-JP" altLang="en-US" sz="2400" b="0" i="0" u="none" strike="noStrike" baseline="0" dirty="0">
                <a:solidFill>
                  <a:srgbClr val="0000CC"/>
                </a:solidFill>
                <a:latin typeface="Arial Black" panose="020B0A04020102020204" pitchFamily="34" charset="0"/>
                <a:ea typeface="HG創英角ｺﾞｼｯｸUB" panose="020B0909000000000000" pitchFamily="49" charset="-128"/>
              </a:rPr>
              <a:t>金属反合共関行動のはじまり</a:t>
            </a:r>
            <a:endParaRPr lang="en-US" altLang="ja-JP" sz="1600" b="0" i="0" u="none" strike="noStrike" baseline="0" dirty="0">
              <a:solidFill>
                <a:srgbClr val="0000CC"/>
              </a:solidFill>
              <a:latin typeface="Arial Black" panose="020B0A04020102020204" pitchFamily="34" charset="0"/>
              <a:ea typeface="HG創英角ｺﾞｼｯｸUB" panose="020B0909000000000000" pitchFamily="49" charset="-128"/>
            </a:endParaRPr>
          </a:p>
          <a:p>
            <a:pPr algn="l"/>
            <a:r>
              <a:rPr lang="ja-JP" altLang="en-US" sz="2200" b="0" i="0" u="none" strike="noStrike" baseline="0" dirty="0">
                <a:latin typeface="Arial Black" panose="020B0A04020102020204" pitchFamily="34" charset="0"/>
                <a:ea typeface="HG創英角ｺﾞｼｯｸUB" panose="020B0909000000000000" pitchFamily="49" charset="-128"/>
              </a:rPr>
              <a:t>　そこで争議団が東京地本と協力しながら共同行動を展開して、たとえば千代田総行動とか、すばらしい総行動をつくっていくのですが、その背景には金属には争議が多かったことがあります。</a:t>
            </a:r>
            <a:endParaRPr lang="en-US" altLang="ja-JP" sz="2200" b="0" i="0" u="none" strike="noStrike" baseline="0" dirty="0">
              <a:latin typeface="Arial Black" panose="020B0A04020102020204" pitchFamily="34" charset="0"/>
              <a:ea typeface="HG創英角ｺﾞｼｯｸUB" panose="020B0909000000000000" pitchFamily="49" charset="-128"/>
            </a:endParaRPr>
          </a:p>
          <a:p>
            <a:pPr algn="l"/>
            <a:r>
              <a:rPr lang="ja-JP" altLang="en-US" sz="2200" dirty="0">
                <a:latin typeface="Arial Black" panose="020B0A04020102020204" pitchFamily="34" charset="0"/>
                <a:ea typeface="HG創英角ｺﾞｼｯｸUB" panose="020B0909000000000000" pitchFamily="49" charset="-128"/>
              </a:rPr>
              <a:t>　</a:t>
            </a:r>
            <a:r>
              <a:rPr lang="ja-JP" altLang="en-US" sz="2200" b="0" i="0" u="none" strike="noStrike" baseline="0" dirty="0">
                <a:latin typeface="Arial Black" panose="020B0A04020102020204" pitchFamily="34" charset="0"/>
                <a:ea typeface="HG創英角ｺﾞｼｯｸUB" panose="020B0909000000000000" pitchFamily="49" charset="-128"/>
              </a:rPr>
              <a:t>渡辺製鋼、日特金属、</a:t>
            </a:r>
            <a:r>
              <a:rPr lang="ja-JP" altLang="en-US" sz="2200" b="0" i="0" u="none" strike="noStrike" baseline="0" dirty="0">
                <a:solidFill>
                  <a:srgbClr val="FF0000"/>
                </a:solidFill>
                <a:latin typeface="Arial Black" panose="020B0A04020102020204" pitchFamily="34" charset="0"/>
                <a:ea typeface="HG創英角ｺﾞｼｯｸUB" panose="020B0909000000000000" pitchFamily="49" charset="-128"/>
              </a:rPr>
              <a:t>浜田</a:t>
            </a:r>
            <a:r>
              <a:rPr lang="ja-JP" altLang="en-US" sz="2200" b="0" i="0" u="none" strike="noStrike" baseline="0" dirty="0">
                <a:latin typeface="Arial Black" panose="020B0A04020102020204" pitchFamily="34" charset="0"/>
                <a:ea typeface="HG創英角ｺﾞｼｯｸUB" panose="020B0909000000000000" pitchFamily="49" charset="-128"/>
              </a:rPr>
              <a:t>、ベトりなどいろいろな争識があった。</a:t>
            </a:r>
            <a:endParaRPr lang="en-US" altLang="ja-JP" sz="2200" b="0" i="0" u="none" strike="noStrike" baseline="0" dirty="0">
              <a:latin typeface="Arial Black" panose="020B0A04020102020204" pitchFamily="34" charset="0"/>
              <a:ea typeface="HG創英角ｺﾞｼｯｸUB" panose="020B0909000000000000" pitchFamily="49" charset="-128"/>
            </a:endParaRPr>
          </a:p>
          <a:p>
            <a:pPr algn="l"/>
            <a:r>
              <a:rPr lang="ja-JP" altLang="en-US" sz="2200" dirty="0">
                <a:latin typeface="Arial Black" panose="020B0A04020102020204" pitchFamily="34" charset="0"/>
                <a:ea typeface="HG創英角ｺﾞｼｯｸUB" panose="020B0909000000000000" pitchFamily="49" charset="-128"/>
              </a:rPr>
              <a:t>　</a:t>
            </a:r>
            <a:r>
              <a:rPr lang="ja-JP" altLang="en-US" sz="2200" b="0" i="0" u="none" strike="noStrike" baseline="0" dirty="0">
                <a:latin typeface="Arial Black" panose="020B0A04020102020204" pitchFamily="34" charset="0"/>
                <a:ea typeface="HG創英角ｺﾞｼｯｸUB" panose="020B0909000000000000" pitchFamily="49" charset="-128"/>
              </a:rPr>
              <a:t>みな大型争議でした。</a:t>
            </a:r>
          </a:p>
          <a:p>
            <a:pPr algn="l"/>
            <a:r>
              <a:rPr lang="ja-JP" altLang="en-US" sz="2200" b="0" i="0" u="none" strike="noStrike" baseline="0" dirty="0">
                <a:latin typeface="Arial Black" panose="020B0A04020102020204" pitchFamily="34" charset="0"/>
                <a:ea typeface="HG創英角ｺﾞｼｯｸUB" panose="020B0909000000000000" pitchFamily="49" charset="-128"/>
              </a:rPr>
              <a:t>　だって</a:t>
            </a:r>
            <a:r>
              <a:rPr lang="ja-JP" altLang="en-US" sz="2200" b="0" i="0" u="none" strike="noStrike" baseline="0" dirty="0">
                <a:solidFill>
                  <a:srgbClr val="FF0000"/>
                </a:solidFill>
                <a:latin typeface="Arial Black" panose="020B0A04020102020204" pitchFamily="34" charset="0"/>
                <a:ea typeface="HG創英角ｺﾞｼｯｸUB" panose="020B0909000000000000" pitchFamily="49" charset="-128"/>
              </a:rPr>
              <a:t>浜田</a:t>
            </a:r>
            <a:r>
              <a:rPr lang="ja-JP" altLang="en-US" sz="2200" b="0" i="0" u="none" strike="noStrike" baseline="0" dirty="0">
                <a:latin typeface="Arial Black" panose="020B0A04020102020204" pitchFamily="34" charset="0"/>
                <a:ea typeface="HG創英角ｺﾞｼｯｸUB" panose="020B0909000000000000" pitchFamily="49" charset="-128"/>
              </a:rPr>
              <a:t>なんていうのは、破産時従業員が</a:t>
            </a:r>
            <a:r>
              <a:rPr lang="en-US" altLang="ja-JP" sz="2200" b="0" i="0" u="none" strike="noStrike" baseline="0" dirty="0">
                <a:latin typeface="Arial Black" panose="020B0A04020102020204" pitchFamily="34" charset="0"/>
                <a:ea typeface="HG創英角ｺﾞｼｯｸUB" panose="020B0909000000000000" pitchFamily="49" charset="-128"/>
              </a:rPr>
              <a:t>600</a:t>
            </a:r>
            <a:r>
              <a:rPr lang="ja-JP" altLang="en-US" sz="2200" b="0" i="0" u="none" strike="noStrike" baseline="0" dirty="0">
                <a:latin typeface="Arial Black" panose="020B0A04020102020204" pitchFamily="34" charset="0"/>
                <a:ea typeface="HG創英角ｺﾞｼｯｸUB" panose="020B0909000000000000" pitchFamily="49" charset="-128"/>
              </a:rPr>
              <a:t>名いて約</a:t>
            </a:r>
            <a:r>
              <a:rPr lang="en-US" altLang="ja-JP" sz="2200" b="0" i="0" u="none" strike="noStrike" baseline="0" dirty="0">
                <a:latin typeface="Arial Black" panose="020B0A04020102020204" pitchFamily="34" charset="0"/>
                <a:ea typeface="HG創英角ｺﾞｼｯｸUB" panose="020B0909000000000000" pitchFamily="49" charset="-128"/>
              </a:rPr>
              <a:t>400</a:t>
            </a:r>
            <a:r>
              <a:rPr lang="ja-JP" altLang="en-US" sz="2200" b="0" i="0" u="none" strike="noStrike" baseline="0" dirty="0">
                <a:latin typeface="Arial Black" panose="020B0A04020102020204" pitchFamily="34" charset="0"/>
                <a:ea typeface="HG創英角ｺﾞｼｯｸUB" panose="020B0909000000000000" pitchFamily="49" charset="-128"/>
              </a:rPr>
              <a:t>名近い組合員が残っていたのです。</a:t>
            </a:r>
            <a:endParaRPr lang="en-US" altLang="ja-JP" sz="2200" b="0" i="0" u="none" strike="noStrike" baseline="0" dirty="0">
              <a:latin typeface="Arial Black" panose="020B0A04020102020204" pitchFamily="34" charset="0"/>
              <a:ea typeface="HG創英角ｺﾞｼｯｸUB" panose="020B0909000000000000" pitchFamily="49" charset="-128"/>
            </a:endParaRPr>
          </a:p>
          <a:p>
            <a:pPr algn="l"/>
            <a:r>
              <a:rPr lang="ja-JP" altLang="en-US" sz="2200" dirty="0">
                <a:latin typeface="Arial Black" panose="020B0A04020102020204" pitchFamily="34" charset="0"/>
                <a:ea typeface="HG創英角ｺﾞｼｯｸUB" panose="020B0909000000000000" pitchFamily="49" charset="-128"/>
              </a:rPr>
              <a:t>　</a:t>
            </a:r>
            <a:r>
              <a:rPr lang="ja-JP" altLang="en-US" sz="2200" b="0" i="0" u="none" strike="noStrike" baseline="0" dirty="0">
                <a:latin typeface="Arial Black" panose="020B0A04020102020204" pitchFamily="34" charset="0"/>
                <a:ea typeface="HG創英角ｺﾞｼｯｸUB" panose="020B0909000000000000" pitchFamily="49" charset="-128"/>
              </a:rPr>
              <a:t>金金東部地協の組合ですが、東部地協の動員カがおおよそ</a:t>
            </a:r>
            <a:r>
              <a:rPr lang="en-US" altLang="ja-JP" sz="2200" b="0" i="0" u="none" strike="noStrike" baseline="0" dirty="0">
                <a:latin typeface="Arial Black" panose="020B0A04020102020204" pitchFamily="34" charset="0"/>
                <a:ea typeface="HG創英角ｺﾞｼｯｸUB" panose="020B0909000000000000" pitchFamily="49" charset="-128"/>
              </a:rPr>
              <a:t>200</a:t>
            </a:r>
            <a:r>
              <a:rPr lang="ja-JP" altLang="en-US" sz="2200" b="0" i="0" u="none" strike="noStrike" baseline="0" dirty="0">
                <a:latin typeface="Arial Black" panose="020B0A04020102020204" pitchFamily="34" charset="0"/>
                <a:ea typeface="HG創英角ｺﾞｼｯｸUB" panose="020B0909000000000000" pitchFamily="49" charset="-128"/>
              </a:rPr>
              <a:t>～</a:t>
            </a:r>
            <a:r>
              <a:rPr lang="en-US" altLang="ja-JP" sz="2200" b="0" i="0" u="none" strike="noStrike" baseline="0" dirty="0">
                <a:latin typeface="Arial Black" panose="020B0A04020102020204" pitchFamily="34" charset="0"/>
                <a:ea typeface="HG創英角ｺﾞｼｯｸUB" panose="020B0909000000000000" pitchFamily="49" charset="-128"/>
              </a:rPr>
              <a:t>300</a:t>
            </a:r>
            <a:r>
              <a:rPr lang="ja-JP" altLang="en-US" sz="2200" b="0" i="0" u="none" strike="noStrike" baseline="0" dirty="0">
                <a:latin typeface="Arial Black" panose="020B0A04020102020204" pitchFamily="34" charset="0"/>
                <a:ea typeface="HG創英角ｺﾞｼｯｸUB" panose="020B0909000000000000" pitchFamily="49" charset="-128"/>
              </a:rPr>
              <a:t>はかたいのです。</a:t>
            </a:r>
            <a:endParaRPr lang="en-US" altLang="ja-JP" sz="2200" b="0" i="0" u="none" strike="noStrike" baseline="0" dirty="0">
              <a:latin typeface="Arial Black" panose="020B0A04020102020204" pitchFamily="34" charset="0"/>
              <a:ea typeface="HG創英角ｺﾞｼｯｸUB" panose="020B0909000000000000" pitchFamily="49" charset="-128"/>
            </a:endParaRPr>
          </a:p>
          <a:p>
            <a:pPr algn="l"/>
            <a:r>
              <a:rPr lang="ja-JP" altLang="en-US" sz="2200" dirty="0">
                <a:latin typeface="Arial Black" panose="020B0A04020102020204" pitchFamily="34" charset="0"/>
                <a:ea typeface="HG創英角ｺﾞｼｯｸUB" panose="020B0909000000000000" pitchFamily="49" charset="-128"/>
              </a:rPr>
              <a:t>　</a:t>
            </a:r>
            <a:r>
              <a:rPr lang="ja-JP" altLang="en-US" sz="2200" b="0" i="0" u="none" strike="noStrike" baseline="0" dirty="0">
                <a:latin typeface="Arial Black" panose="020B0A04020102020204" pitchFamily="34" charset="0"/>
                <a:ea typeface="HG創英角ｺﾞｼｯｸUB" panose="020B0909000000000000" pitchFamily="49" charset="-128"/>
              </a:rPr>
              <a:t>それに</a:t>
            </a:r>
            <a:r>
              <a:rPr lang="ja-JP" altLang="en-US" sz="2200" b="0" i="0" u="none" strike="noStrike" baseline="0" dirty="0">
                <a:solidFill>
                  <a:srgbClr val="FF0000"/>
                </a:solidFill>
                <a:latin typeface="Arial Black" panose="020B0A04020102020204" pitchFamily="34" charset="0"/>
                <a:ea typeface="HG創英角ｺﾞｼｯｸUB" panose="020B0909000000000000" pitchFamily="49" charset="-128"/>
              </a:rPr>
              <a:t>浜田</a:t>
            </a:r>
            <a:r>
              <a:rPr lang="ja-JP" altLang="en-US" sz="2200" b="0" i="0" u="none" strike="noStrike" baseline="0" dirty="0">
                <a:latin typeface="Arial Black" panose="020B0A04020102020204" pitchFamily="34" charset="0"/>
                <a:ea typeface="HG創英角ｺﾞｼｯｸUB" panose="020B0909000000000000" pitchFamily="49" charset="-128"/>
              </a:rPr>
              <a:t>の争議団とペトリの争議団が入ると、だいたい自前で</a:t>
            </a:r>
            <a:r>
              <a:rPr lang="en-US" altLang="ja-JP" sz="2200" b="0" i="0" u="none" strike="noStrike" baseline="0" dirty="0">
                <a:latin typeface="Arial Black" panose="020B0A04020102020204" pitchFamily="34" charset="0"/>
                <a:ea typeface="HG創英角ｺﾞｼｯｸUB" panose="020B0909000000000000" pitchFamily="49" charset="-128"/>
              </a:rPr>
              <a:t>600</a:t>
            </a:r>
            <a:r>
              <a:rPr lang="ja-JP" altLang="en-US" sz="2200" b="0" i="0" u="none" strike="noStrike" baseline="0" dirty="0">
                <a:latin typeface="Arial Black" panose="020B0A04020102020204" pitchFamily="34" charset="0"/>
                <a:ea typeface="HG創英角ｺﾞｼｯｸUB" panose="020B0909000000000000" pitchFamily="49" charset="-128"/>
              </a:rPr>
              <a:t>～</a:t>
            </a:r>
            <a:r>
              <a:rPr lang="en-US" altLang="ja-JP" sz="2200" b="0" i="0" u="none" strike="noStrike" baseline="0" dirty="0">
                <a:latin typeface="Arial Black" panose="020B0A04020102020204" pitchFamily="34" charset="0"/>
                <a:ea typeface="HG創英角ｺﾞｼｯｸUB" panose="020B0909000000000000" pitchFamily="49" charset="-128"/>
              </a:rPr>
              <a:t>800</a:t>
            </a:r>
            <a:r>
              <a:rPr lang="ja-JP" altLang="en-US" sz="2200" b="0" i="0" u="none" strike="noStrike" baseline="0" dirty="0">
                <a:latin typeface="Arial Black" panose="020B0A04020102020204" pitchFamily="34" charset="0"/>
                <a:ea typeface="HG創英角ｺﾞｼｯｸUB" panose="020B0909000000000000" pitchFamily="49" charset="-128"/>
              </a:rPr>
              <a:t>人の人を組織できる。</a:t>
            </a:r>
            <a:endParaRPr lang="en-US" altLang="ja-JP" sz="2200" b="0" i="0" u="none" strike="noStrike" baseline="0" dirty="0">
              <a:latin typeface="Arial Black" panose="020B0A04020102020204" pitchFamily="34" charset="0"/>
              <a:ea typeface="HG創英角ｺﾞｼｯｸUB" panose="020B0909000000000000" pitchFamily="49" charset="-128"/>
            </a:endParaRPr>
          </a:p>
          <a:p>
            <a:pPr algn="l"/>
            <a:r>
              <a:rPr lang="ja-JP" altLang="en-US" sz="2200" dirty="0">
                <a:latin typeface="Arial Black" panose="020B0A04020102020204" pitchFamily="34" charset="0"/>
                <a:ea typeface="HG創英角ｺﾞｼｯｸUB" panose="020B0909000000000000" pitchFamily="49" charset="-128"/>
              </a:rPr>
              <a:t>　</a:t>
            </a:r>
            <a:r>
              <a:rPr lang="ja-JP" altLang="en-US" sz="2200" b="0" i="0" u="none" strike="noStrike" baseline="0" dirty="0">
                <a:latin typeface="Arial Black" panose="020B0A04020102020204" pitchFamily="34" charset="0"/>
                <a:ea typeface="HG創英角ｺﾞｼｯｸUB" panose="020B0909000000000000" pitchFamily="49" charset="-128"/>
              </a:rPr>
              <a:t>共同行動だとかあちこちの運動、地域的な運動が大きく発展した時期だったのですが、いわゆる労働戦線が右領して全国金属がおかしくなってくるなかでも、そういう力をもっていたわけですから、大型争議が解決できた。</a:t>
            </a:r>
          </a:p>
          <a:p>
            <a:pPr algn="l"/>
            <a:r>
              <a:rPr lang="ja-JP" altLang="en-US" sz="2200" b="0" i="0" u="none" strike="noStrike" baseline="0" dirty="0">
                <a:latin typeface="Arial Black" panose="020B0A04020102020204" pitchFamily="34" charset="0"/>
                <a:ea typeface="HG創英角ｺﾞｼｯｸUB" panose="020B0909000000000000" pitchFamily="49" charset="-128"/>
              </a:rPr>
              <a:t>もちろん</a:t>
            </a:r>
            <a:r>
              <a:rPr lang="ja-JP" altLang="en-US" sz="2200" b="0" i="0" u="none" strike="noStrike" baseline="0" dirty="0">
                <a:solidFill>
                  <a:srgbClr val="FF0000"/>
                </a:solidFill>
                <a:latin typeface="Arial Black" panose="020B0A04020102020204" pitchFamily="34" charset="0"/>
                <a:ea typeface="HG創英角ｺﾞｼｯｸUB" panose="020B0909000000000000" pitchFamily="49" charset="-128"/>
              </a:rPr>
              <a:t>浜田</a:t>
            </a:r>
            <a:r>
              <a:rPr lang="ja-JP" altLang="en-US" sz="2200" b="0" i="0" u="none" strike="noStrike" baseline="0" dirty="0">
                <a:latin typeface="Arial Black" panose="020B0A04020102020204" pitchFamily="34" charset="0"/>
                <a:ea typeface="HG創英角ｺﾞｼｯｸUB" panose="020B0909000000000000" pitchFamily="49" charset="-128"/>
              </a:rPr>
              <a:t>というのは金属だけの闘いではなくて、多くの他の産業、地域の人を広く結集して闘ったわけです。東部地協が隅田川を渡って、千代田に入ったというのは初めてなのです。</a:t>
            </a:r>
            <a:endParaRPr lang="ja-JP" altLang="en-US" sz="2200" dirty="0">
              <a:latin typeface="Arial Black" panose="020B0A04020102020204" pitchFamily="34" charset="0"/>
              <a:ea typeface="HG創英角ｺﾞｼｯｸUB" panose="020B0909000000000000" pitchFamily="49" charset="-128"/>
            </a:endParaRPr>
          </a:p>
        </p:txBody>
      </p:sp>
    </p:spTree>
    <p:extLst>
      <p:ext uri="{BB962C8B-B14F-4D97-AF65-F5344CB8AC3E}">
        <p14:creationId xmlns:p14="http://schemas.microsoft.com/office/powerpoint/2010/main" val="39391252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3601</TotalTime>
  <Words>2431</Words>
  <Application>Microsoft Office PowerPoint</Application>
  <PresentationFormat>画面に合わせる (4:3)</PresentationFormat>
  <Paragraphs>242</Paragraphs>
  <Slides>26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HG創英角ｺﾞｼｯｸUB</vt:lpstr>
      <vt:lpstr>HG創英角ﾎﾟｯﾌﾟ体</vt:lpstr>
      <vt:lpstr>Liberation Serif</vt:lpstr>
      <vt:lpstr>Arial</vt:lpstr>
      <vt:lpstr>Arial Black</vt:lpstr>
      <vt:lpstr>Calibri</vt:lpstr>
      <vt:lpstr>Calibri Light</vt:lpstr>
      <vt:lpstr>Office テーマ</vt:lpstr>
      <vt:lpstr>PowerPoint プレゼンテーション</vt:lpstr>
      <vt:lpstr>私の歩んだ道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若狹 良治</dc:creator>
  <cp:lastModifiedBy>若狹 良治</cp:lastModifiedBy>
  <cp:revision>3</cp:revision>
  <dcterms:created xsi:type="dcterms:W3CDTF">2023-09-01T08:35:17Z</dcterms:created>
  <dcterms:modified xsi:type="dcterms:W3CDTF">2023-09-05T08:42:02Z</dcterms:modified>
</cp:coreProperties>
</file>